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076137016" r:id="rId2"/>
    <p:sldId id="2076137015" r:id="rId3"/>
    <p:sldId id="2076137017" r:id="rId4"/>
    <p:sldId id="2076137005" r:id="rId5"/>
    <p:sldId id="2076137003" r:id="rId6"/>
    <p:sldId id="2076137014" r:id="rId7"/>
    <p:sldId id="2076137018" r:id="rId8"/>
    <p:sldId id="2076137019" r:id="rId9"/>
    <p:sldId id="2076136996" r:id="rId10"/>
    <p:sldId id="2076137012" r:id="rId11"/>
    <p:sldId id="207613700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F47"/>
    <a:srgbClr val="EA68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78B89A-F22D-45DE-B537-7AFEFD68FC48}" v="29" dt="2022-09-20T08:55:02.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0" autoAdjust="0"/>
    <p:restoredTop sz="70340" autoAdjust="0"/>
  </p:normalViewPr>
  <p:slideViewPr>
    <p:cSldViewPr snapToGrid="0">
      <p:cViewPr varScale="1">
        <p:scale>
          <a:sx n="88" d="100"/>
          <a:sy n="88" d="100"/>
        </p:scale>
        <p:origin x="1992"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00DF5-53ED-424F-8686-47225679AEF4}" type="doc">
      <dgm:prSet loTypeId="urn:microsoft.com/office/officeart/2005/8/layout/venn3" loCatId="relationship" qsTypeId="urn:microsoft.com/office/officeart/2005/8/quickstyle/simple1" qsCatId="simple" csTypeId="urn:microsoft.com/office/officeart/2005/8/colors/colorful1" csCatId="colorful" phldr="1"/>
      <dgm:spPr/>
    </dgm:pt>
    <dgm:pt modelId="{C9C8F2F7-9AD6-441E-BEB9-ED6EB097E846}">
      <dgm:prSet phldrT="[Text]" custT="1"/>
      <dgm:spPr/>
      <dgm:t>
        <a:bodyPr/>
        <a:lstStyle/>
        <a:p>
          <a:r>
            <a:rPr lang="en-NZ" sz="1000" b="1" dirty="0">
              <a:latin typeface="+mj-lt"/>
            </a:rPr>
            <a:t>Future skills</a:t>
          </a:r>
        </a:p>
      </dgm:t>
    </dgm:pt>
    <dgm:pt modelId="{BD3B8460-5204-4036-95F1-C3C1DA244752}" type="parTrans" cxnId="{87503F08-F096-4AB1-9321-BB3F5EC581B5}">
      <dgm:prSet/>
      <dgm:spPr/>
      <dgm:t>
        <a:bodyPr/>
        <a:lstStyle/>
        <a:p>
          <a:endParaRPr lang="en-NZ" sz="600"/>
        </a:p>
      </dgm:t>
    </dgm:pt>
    <dgm:pt modelId="{0BEA232F-853A-4BF2-8F12-13779A8C175F}" type="sibTrans" cxnId="{87503F08-F096-4AB1-9321-BB3F5EC581B5}">
      <dgm:prSet/>
      <dgm:spPr/>
      <dgm:t>
        <a:bodyPr/>
        <a:lstStyle/>
        <a:p>
          <a:endParaRPr lang="en-NZ" sz="600"/>
        </a:p>
      </dgm:t>
    </dgm:pt>
    <dgm:pt modelId="{8B3C79AA-FE7D-4D3C-8ED2-9494143F30B7}">
      <dgm:prSet phldrT="[Text]" custT="1"/>
      <dgm:spPr/>
      <dgm:t>
        <a:bodyPr/>
        <a:lstStyle/>
        <a:p>
          <a:r>
            <a:rPr lang="en-NZ" sz="1000" b="1" dirty="0">
              <a:latin typeface="+mj-lt"/>
            </a:rPr>
            <a:t>In partnership</a:t>
          </a:r>
        </a:p>
      </dgm:t>
    </dgm:pt>
    <dgm:pt modelId="{15DF9DDD-9005-4D53-B182-EC904E73AD92}" type="parTrans" cxnId="{D770B2AA-AEE1-4F12-B680-A62E109C7C22}">
      <dgm:prSet/>
      <dgm:spPr/>
      <dgm:t>
        <a:bodyPr/>
        <a:lstStyle/>
        <a:p>
          <a:endParaRPr lang="en-NZ"/>
        </a:p>
      </dgm:t>
    </dgm:pt>
    <dgm:pt modelId="{5CC3A6AF-53E0-4007-9D4F-38F6955BFCF0}" type="sibTrans" cxnId="{D770B2AA-AEE1-4F12-B680-A62E109C7C22}">
      <dgm:prSet/>
      <dgm:spPr/>
      <dgm:t>
        <a:bodyPr/>
        <a:lstStyle/>
        <a:p>
          <a:endParaRPr lang="en-NZ"/>
        </a:p>
      </dgm:t>
    </dgm:pt>
    <dgm:pt modelId="{DC8C7D2E-77EC-4EAC-94A6-1C2DC3B940A5}">
      <dgm:prSet phldrT="[Text]" custT="1"/>
      <dgm:spPr/>
      <dgm:t>
        <a:bodyPr/>
        <a:lstStyle/>
        <a:p>
          <a:r>
            <a:rPr lang="en-NZ" sz="1000" b="1" dirty="0">
              <a:latin typeface="+mj-lt"/>
            </a:rPr>
            <a:t>Hands on</a:t>
          </a:r>
        </a:p>
      </dgm:t>
    </dgm:pt>
    <dgm:pt modelId="{A22A4AE0-E28B-4276-888D-6967F9EEF8CB}" type="parTrans" cxnId="{136CB516-8581-4A1E-ADEF-16D3C17BACDA}">
      <dgm:prSet/>
      <dgm:spPr/>
      <dgm:t>
        <a:bodyPr/>
        <a:lstStyle/>
        <a:p>
          <a:endParaRPr lang="en-NZ"/>
        </a:p>
      </dgm:t>
    </dgm:pt>
    <dgm:pt modelId="{AAF368AC-1888-4F4A-840B-CA6A30706EB5}" type="sibTrans" cxnId="{136CB516-8581-4A1E-ADEF-16D3C17BACDA}">
      <dgm:prSet/>
      <dgm:spPr/>
      <dgm:t>
        <a:bodyPr/>
        <a:lstStyle/>
        <a:p>
          <a:endParaRPr lang="en-NZ"/>
        </a:p>
      </dgm:t>
    </dgm:pt>
    <dgm:pt modelId="{6E986F2B-F5E3-424F-B1A5-8369F772DB0C}">
      <dgm:prSet phldrT="[Text]" custT="1"/>
      <dgm:spPr/>
      <dgm:t>
        <a:bodyPr/>
        <a:lstStyle/>
        <a:p>
          <a:r>
            <a:rPr lang="en-NZ" sz="1000" b="1" dirty="0">
              <a:latin typeface="+mj-lt"/>
            </a:rPr>
            <a:t>Responsive</a:t>
          </a:r>
        </a:p>
      </dgm:t>
    </dgm:pt>
    <dgm:pt modelId="{9F31AACB-0F9E-408E-A08C-45C885CC8B7E}" type="parTrans" cxnId="{E2D09ADF-7599-4D7F-9244-9D52A283DC66}">
      <dgm:prSet/>
      <dgm:spPr/>
      <dgm:t>
        <a:bodyPr/>
        <a:lstStyle/>
        <a:p>
          <a:endParaRPr lang="en-NZ"/>
        </a:p>
      </dgm:t>
    </dgm:pt>
    <dgm:pt modelId="{F21BAEEE-75CB-48D7-B96E-D7F3E6AF3D1A}" type="sibTrans" cxnId="{E2D09ADF-7599-4D7F-9244-9D52A283DC66}">
      <dgm:prSet/>
      <dgm:spPr/>
      <dgm:t>
        <a:bodyPr/>
        <a:lstStyle/>
        <a:p>
          <a:endParaRPr lang="en-NZ"/>
        </a:p>
      </dgm:t>
    </dgm:pt>
    <dgm:pt modelId="{3649FAA2-6DCC-42D6-9897-B733204FCED1}" type="pres">
      <dgm:prSet presAssocID="{36800DF5-53ED-424F-8686-47225679AEF4}" presName="Name0" presStyleCnt="0">
        <dgm:presLayoutVars>
          <dgm:dir/>
          <dgm:resizeHandles val="exact"/>
        </dgm:presLayoutVars>
      </dgm:prSet>
      <dgm:spPr/>
    </dgm:pt>
    <dgm:pt modelId="{3CC247A8-AFD7-49CB-930A-56839650A892}" type="pres">
      <dgm:prSet presAssocID="{C9C8F2F7-9AD6-441E-BEB9-ED6EB097E846}" presName="Name5" presStyleLbl="vennNode1" presStyleIdx="0" presStyleCnt="4">
        <dgm:presLayoutVars>
          <dgm:bulletEnabled val="1"/>
        </dgm:presLayoutVars>
      </dgm:prSet>
      <dgm:spPr/>
    </dgm:pt>
    <dgm:pt modelId="{5071C2CA-D4CE-4191-BB0D-66AE4A9A4EFC}" type="pres">
      <dgm:prSet presAssocID="{0BEA232F-853A-4BF2-8F12-13779A8C175F}" presName="space" presStyleCnt="0"/>
      <dgm:spPr/>
    </dgm:pt>
    <dgm:pt modelId="{370D0847-50B7-447C-B52E-2658622FBCCD}" type="pres">
      <dgm:prSet presAssocID="{8B3C79AA-FE7D-4D3C-8ED2-9494143F30B7}" presName="Name5" presStyleLbl="vennNode1" presStyleIdx="1" presStyleCnt="4">
        <dgm:presLayoutVars>
          <dgm:bulletEnabled val="1"/>
        </dgm:presLayoutVars>
      </dgm:prSet>
      <dgm:spPr/>
    </dgm:pt>
    <dgm:pt modelId="{7374D7E4-BD33-4693-8AAC-02DE159305E8}" type="pres">
      <dgm:prSet presAssocID="{5CC3A6AF-53E0-4007-9D4F-38F6955BFCF0}" presName="space" presStyleCnt="0"/>
      <dgm:spPr/>
    </dgm:pt>
    <dgm:pt modelId="{063E5691-648A-4369-8968-FBF5B2803C33}" type="pres">
      <dgm:prSet presAssocID="{DC8C7D2E-77EC-4EAC-94A6-1C2DC3B940A5}" presName="Name5" presStyleLbl="vennNode1" presStyleIdx="2" presStyleCnt="4">
        <dgm:presLayoutVars>
          <dgm:bulletEnabled val="1"/>
        </dgm:presLayoutVars>
      </dgm:prSet>
      <dgm:spPr/>
    </dgm:pt>
    <dgm:pt modelId="{614238AB-554F-427C-B742-329E6B165221}" type="pres">
      <dgm:prSet presAssocID="{AAF368AC-1888-4F4A-840B-CA6A30706EB5}" presName="space" presStyleCnt="0"/>
      <dgm:spPr/>
    </dgm:pt>
    <dgm:pt modelId="{F1D52F3B-87E1-4218-94E8-890A6C383FB1}" type="pres">
      <dgm:prSet presAssocID="{6E986F2B-F5E3-424F-B1A5-8369F772DB0C}" presName="Name5" presStyleLbl="vennNode1" presStyleIdx="3" presStyleCnt="4">
        <dgm:presLayoutVars>
          <dgm:bulletEnabled val="1"/>
        </dgm:presLayoutVars>
      </dgm:prSet>
      <dgm:spPr/>
    </dgm:pt>
  </dgm:ptLst>
  <dgm:cxnLst>
    <dgm:cxn modelId="{87503F08-F096-4AB1-9321-BB3F5EC581B5}" srcId="{36800DF5-53ED-424F-8686-47225679AEF4}" destId="{C9C8F2F7-9AD6-441E-BEB9-ED6EB097E846}" srcOrd="0" destOrd="0" parTransId="{BD3B8460-5204-4036-95F1-C3C1DA244752}" sibTransId="{0BEA232F-853A-4BF2-8F12-13779A8C175F}"/>
    <dgm:cxn modelId="{136CB516-8581-4A1E-ADEF-16D3C17BACDA}" srcId="{36800DF5-53ED-424F-8686-47225679AEF4}" destId="{DC8C7D2E-77EC-4EAC-94A6-1C2DC3B940A5}" srcOrd="2" destOrd="0" parTransId="{A22A4AE0-E28B-4276-888D-6967F9EEF8CB}" sibTransId="{AAF368AC-1888-4F4A-840B-CA6A30706EB5}"/>
    <dgm:cxn modelId="{E7401A23-FE41-489B-81A0-8AED0D3814D6}" type="presOf" srcId="{DC8C7D2E-77EC-4EAC-94A6-1C2DC3B940A5}" destId="{063E5691-648A-4369-8968-FBF5B2803C33}" srcOrd="0" destOrd="0" presId="urn:microsoft.com/office/officeart/2005/8/layout/venn3"/>
    <dgm:cxn modelId="{BFA17757-8B46-4FE6-A2C2-561DAEA80AEE}" type="presOf" srcId="{6E986F2B-F5E3-424F-B1A5-8369F772DB0C}" destId="{F1D52F3B-87E1-4218-94E8-890A6C383FB1}" srcOrd="0" destOrd="0" presId="urn:microsoft.com/office/officeart/2005/8/layout/venn3"/>
    <dgm:cxn modelId="{BC8F6677-5405-4B82-BFB2-700F1FA6E0EE}" type="presOf" srcId="{8B3C79AA-FE7D-4D3C-8ED2-9494143F30B7}" destId="{370D0847-50B7-447C-B52E-2658622FBCCD}" srcOrd="0" destOrd="0" presId="urn:microsoft.com/office/officeart/2005/8/layout/venn3"/>
    <dgm:cxn modelId="{2E496386-FAAE-4A26-AB6E-AEED1A56D62E}" type="presOf" srcId="{36800DF5-53ED-424F-8686-47225679AEF4}" destId="{3649FAA2-6DCC-42D6-9897-B733204FCED1}" srcOrd="0" destOrd="0" presId="urn:microsoft.com/office/officeart/2005/8/layout/venn3"/>
    <dgm:cxn modelId="{D770B2AA-AEE1-4F12-B680-A62E109C7C22}" srcId="{36800DF5-53ED-424F-8686-47225679AEF4}" destId="{8B3C79AA-FE7D-4D3C-8ED2-9494143F30B7}" srcOrd="1" destOrd="0" parTransId="{15DF9DDD-9005-4D53-B182-EC904E73AD92}" sibTransId="{5CC3A6AF-53E0-4007-9D4F-38F6955BFCF0}"/>
    <dgm:cxn modelId="{E2D09ADF-7599-4D7F-9244-9D52A283DC66}" srcId="{36800DF5-53ED-424F-8686-47225679AEF4}" destId="{6E986F2B-F5E3-424F-B1A5-8369F772DB0C}" srcOrd="3" destOrd="0" parTransId="{9F31AACB-0F9E-408E-A08C-45C885CC8B7E}" sibTransId="{F21BAEEE-75CB-48D7-B96E-D7F3E6AF3D1A}"/>
    <dgm:cxn modelId="{393246F7-146A-4EEB-A819-9F027F0AE944}" type="presOf" srcId="{C9C8F2F7-9AD6-441E-BEB9-ED6EB097E846}" destId="{3CC247A8-AFD7-49CB-930A-56839650A892}" srcOrd="0" destOrd="0" presId="urn:microsoft.com/office/officeart/2005/8/layout/venn3"/>
    <dgm:cxn modelId="{CCB08980-E58E-44AE-B1A2-D1DF5D1F983B}" type="presParOf" srcId="{3649FAA2-6DCC-42D6-9897-B733204FCED1}" destId="{3CC247A8-AFD7-49CB-930A-56839650A892}" srcOrd="0" destOrd="0" presId="urn:microsoft.com/office/officeart/2005/8/layout/venn3"/>
    <dgm:cxn modelId="{F38F70EF-5205-47F8-8A81-99B4AF92A1F7}" type="presParOf" srcId="{3649FAA2-6DCC-42D6-9897-B733204FCED1}" destId="{5071C2CA-D4CE-4191-BB0D-66AE4A9A4EFC}" srcOrd="1" destOrd="0" presId="urn:microsoft.com/office/officeart/2005/8/layout/venn3"/>
    <dgm:cxn modelId="{8C1F6528-8C50-4975-896F-38D7767499C7}" type="presParOf" srcId="{3649FAA2-6DCC-42D6-9897-B733204FCED1}" destId="{370D0847-50B7-447C-B52E-2658622FBCCD}" srcOrd="2" destOrd="0" presId="urn:microsoft.com/office/officeart/2005/8/layout/venn3"/>
    <dgm:cxn modelId="{00C1975C-AC07-47AA-AC38-785C78B7DC1E}" type="presParOf" srcId="{3649FAA2-6DCC-42D6-9897-B733204FCED1}" destId="{7374D7E4-BD33-4693-8AAC-02DE159305E8}" srcOrd="3" destOrd="0" presId="urn:microsoft.com/office/officeart/2005/8/layout/venn3"/>
    <dgm:cxn modelId="{798972A4-2A6D-4158-AA8E-59B7F6DA5AAC}" type="presParOf" srcId="{3649FAA2-6DCC-42D6-9897-B733204FCED1}" destId="{063E5691-648A-4369-8968-FBF5B2803C33}" srcOrd="4" destOrd="0" presId="urn:microsoft.com/office/officeart/2005/8/layout/venn3"/>
    <dgm:cxn modelId="{748A3489-8731-465F-95CF-955314A8E08F}" type="presParOf" srcId="{3649FAA2-6DCC-42D6-9897-B733204FCED1}" destId="{614238AB-554F-427C-B742-329E6B165221}" srcOrd="5" destOrd="0" presId="urn:microsoft.com/office/officeart/2005/8/layout/venn3"/>
    <dgm:cxn modelId="{DFBFF57B-9774-4648-8CDD-999CCBF33040}" type="presParOf" srcId="{3649FAA2-6DCC-42D6-9897-B733204FCED1}" destId="{F1D52F3B-87E1-4218-94E8-890A6C383FB1}"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247A8-AFD7-49CB-930A-56839650A892}">
      <dsp:nvSpPr>
        <dsp:cNvPr id="0" name=""/>
        <dsp:cNvSpPr/>
      </dsp:nvSpPr>
      <dsp:spPr>
        <a:xfrm>
          <a:off x="322187" y="743"/>
          <a:ext cx="1132483" cy="113248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2324" tIns="12700" rIns="62324" bIns="12700" numCol="1" spcCol="1270" anchor="ctr" anchorCtr="0">
          <a:noAutofit/>
        </a:bodyPr>
        <a:lstStyle/>
        <a:p>
          <a:pPr marL="0" lvl="0" indent="0" algn="ctr" defTabSz="444500">
            <a:lnSpc>
              <a:spcPct val="90000"/>
            </a:lnSpc>
            <a:spcBef>
              <a:spcPct val="0"/>
            </a:spcBef>
            <a:spcAft>
              <a:spcPct val="35000"/>
            </a:spcAft>
            <a:buNone/>
          </a:pPr>
          <a:r>
            <a:rPr lang="en-NZ" sz="1000" b="1" kern="1200" dirty="0">
              <a:latin typeface="+mj-lt"/>
            </a:rPr>
            <a:t>Future skills</a:t>
          </a:r>
        </a:p>
      </dsp:txBody>
      <dsp:txXfrm>
        <a:off x="488035" y="166591"/>
        <a:ext cx="800787" cy="800787"/>
      </dsp:txXfrm>
    </dsp:sp>
    <dsp:sp modelId="{370D0847-50B7-447C-B52E-2658622FBCCD}">
      <dsp:nvSpPr>
        <dsp:cNvPr id="0" name=""/>
        <dsp:cNvSpPr/>
      </dsp:nvSpPr>
      <dsp:spPr>
        <a:xfrm>
          <a:off x="1228174" y="743"/>
          <a:ext cx="1132483" cy="113248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2324" tIns="12700" rIns="62324" bIns="12700" numCol="1" spcCol="1270" anchor="ctr" anchorCtr="0">
          <a:noAutofit/>
        </a:bodyPr>
        <a:lstStyle/>
        <a:p>
          <a:pPr marL="0" lvl="0" indent="0" algn="ctr" defTabSz="444500">
            <a:lnSpc>
              <a:spcPct val="90000"/>
            </a:lnSpc>
            <a:spcBef>
              <a:spcPct val="0"/>
            </a:spcBef>
            <a:spcAft>
              <a:spcPct val="35000"/>
            </a:spcAft>
            <a:buNone/>
          </a:pPr>
          <a:r>
            <a:rPr lang="en-NZ" sz="1000" b="1" kern="1200" dirty="0">
              <a:latin typeface="+mj-lt"/>
            </a:rPr>
            <a:t>In partnership</a:t>
          </a:r>
        </a:p>
      </dsp:txBody>
      <dsp:txXfrm>
        <a:off x="1394022" y="166591"/>
        <a:ext cx="800787" cy="800787"/>
      </dsp:txXfrm>
    </dsp:sp>
    <dsp:sp modelId="{063E5691-648A-4369-8968-FBF5B2803C33}">
      <dsp:nvSpPr>
        <dsp:cNvPr id="0" name=""/>
        <dsp:cNvSpPr/>
      </dsp:nvSpPr>
      <dsp:spPr>
        <a:xfrm>
          <a:off x="2134161" y="743"/>
          <a:ext cx="1132483" cy="113248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2324" tIns="12700" rIns="62324" bIns="12700" numCol="1" spcCol="1270" anchor="ctr" anchorCtr="0">
          <a:noAutofit/>
        </a:bodyPr>
        <a:lstStyle/>
        <a:p>
          <a:pPr marL="0" lvl="0" indent="0" algn="ctr" defTabSz="444500">
            <a:lnSpc>
              <a:spcPct val="90000"/>
            </a:lnSpc>
            <a:spcBef>
              <a:spcPct val="0"/>
            </a:spcBef>
            <a:spcAft>
              <a:spcPct val="35000"/>
            </a:spcAft>
            <a:buNone/>
          </a:pPr>
          <a:r>
            <a:rPr lang="en-NZ" sz="1000" b="1" kern="1200" dirty="0">
              <a:latin typeface="+mj-lt"/>
            </a:rPr>
            <a:t>Hands on</a:t>
          </a:r>
        </a:p>
      </dsp:txBody>
      <dsp:txXfrm>
        <a:off x="2300009" y="166591"/>
        <a:ext cx="800787" cy="800787"/>
      </dsp:txXfrm>
    </dsp:sp>
    <dsp:sp modelId="{F1D52F3B-87E1-4218-94E8-890A6C383FB1}">
      <dsp:nvSpPr>
        <dsp:cNvPr id="0" name=""/>
        <dsp:cNvSpPr/>
      </dsp:nvSpPr>
      <dsp:spPr>
        <a:xfrm>
          <a:off x="3040148" y="743"/>
          <a:ext cx="1132483" cy="1132483"/>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2324" tIns="12700" rIns="62324" bIns="12700" numCol="1" spcCol="1270" anchor="ctr" anchorCtr="0">
          <a:noAutofit/>
        </a:bodyPr>
        <a:lstStyle/>
        <a:p>
          <a:pPr marL="0" lvl="0" indent="0" algn="ctr" defTabSz="444500">
            <a:lnSpc>
              <a:spcPct val="90000"/>
            </a:lnSpc>
            <a:spcBef>
              <a:spcPct val="0"/>
            </a:spcBef>
            <a:spcAft>
              <a:spcPct val="35000"/>
            </a:spcAft>
            <a:buNone/>
          </a:pPr>
          <a:r>
            <a:rPr lang="en-NZ" sz="1000" b="1" kern="1200" dirty="0">
              <a:latin typeface="+mj-lt"/>
            </a:rPr>
            <a:t>Responsive</a:t>
          </a:r>
        </a:p>
      </dsp:txBody>
      <dsp:txXfrm>
        <a:off x="3205996" y="166591"/>
        <a:ext cx="800787" cy="800787"/>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4T22:14:07.33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37FE5-13B4-4F0A-9245-BD16B810E023}" type="datetimeFigureOut">
              <a:rPr lang="en-NZ" smtClean="0"/>
              <a:t>27/09/22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D80C2-3509-41D1-AC4F-1EEEAB4826AB}" type="slidenum">
              <a:rPr lang="en-NZ" smtClean="0"/>
              <a:t>‹#›</a:t>
            </a:fld>
            <a:endParaRPr lang="en-NZ"/>
          </a:p>
        </p:txBody>
      </p:sp>
    </p:spTree>
    <p:extLst>
      <p:ext uri="{BB962C8B-B14F-4D97-AF65-F5344CB8AC3E}">
        <p14:creationId xmlns:p14="http://schemas.microsoft.com/office/powerpoint/2010/main" val="2883941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83D80C2-3509-41D1-AC4F-1EEEAB4826AB}" type="slidenum">
              <a:rPr lang="en-NZ" smtClean="0"/>
              <a:t>1</a:t>
            </a:fld>
            <a:endParaRPr lang="en-NZ"/>
          </a:p>
        </p:txBody>
      </p:sp>
    </p:spTree>
    <p:extLst>
      <p:ext uri="{BB962C8B-B14F-4D97-AF65-F5344CB8AC3E}">
        <p14:creationId xmlns:p14="http://schemas.microsoft.com/office/powerpoint/2010/main" val="1227731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A83D80C2-3509-41D1-AC4F-1EEEAB4826AB}" type="slidenum">
              <a:rPr lang="en-NZ" smtClean="0"/>
              <a:t>10</a:t>
            </a:fld>
            <a:endParaRPr lang="en-NZ"/>
          </a:p>
        </p:txBody>
      </p:sp>
    </p:spTree>
    <p:extLst>
      <p:ext uri="{BB962C8B-B14F-4D97-AF65-F5344CB8AC3E}">
        <p14:creationId xmlns:p14="http://schemas.microsoft.com/office/powerpoint/2010/main" val="2131147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mi-N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mi-NZ" dirty="0"/>
          </a:p>
        </p:txBody>
      </p:sp>
      <p:sp>
        <p:nvSpPr>
          <p:cNvPr id="4" name="Slide Number Placeholder 3"/>
          <p:cNvSpPr>
            <a:spLocks noGrp="1"/>
          </p:cNvSpPr>
          <p:nvPr>
            <p:ph type="sldNum" sz="quarter" idx="5"/>
          </p:nvPr>
        </p:nvSpPr>
        <p:spPr/>
        <p:txBody>
          <a:bodyPr/>
          <a:lstStyle/>
          <a:p>
            <a:fld id="{60D96D54-699B-49A4-A3C2-5C7268C8D0B8}" type="slidenum">
              <a:rPr lang="en-NZ" smtClean="0"/>
              <a:t>11</a:t>
            </a:fld>
            <a:endParaRPr lang="en-NZ"/>
          </a:p>
        </p:txBody>
      </p:sp>
    </p:spTree>
    <p:extLst>
      <p:ext uri="{BB962C8B-B14F-4D97-AF65-F5344CB8AC3E}">
        <p14:creationId xmlns:p14="http://schemas.microsoft.com/office/powerpoint/2010/main" val="3507486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83D80C2-3509-41D1-AC4F-1EEEAB4826AB}" type="slidenum">
              <a:rPr lang="en-NZ" smtClean="0"/>
              <a:t>2</a:t>
            </a:fld>
            <a:endParaRPr lang="en-NZ"/>
          </a:p>
        </p:txBody>
      </p:sp>
    </p:spTree>
    <p:extLst>
      <p:ext uri="{BB962C8B-B14F-4D97-AF65-F5344CB8AC3E}">
        <p14:creationId xmlns:p14="http://schemas.microsoft.com/office/powerpoint/2010/main" val="319575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83D80C2-3509-41D1-AC4F-1EEEAB4826AB}" type="slidenum">
              <a:rPr lang="en-NZ" smtClean="0"/>
              <a:t>3</a:t>
            </a:fld>
            <a:endParaRPr lang="en-NZ"/>
          </a:p>
        </p:txBody>
      </p:sp>
    </p:spTree>
    <p:extLst>
      <p:ext uri="{BB962C8B-B14F-4D97-AF65-F5344CB8AC3E}">
        <p14:creationId xmlns:p14="http://schemas.microsoft.com/office/powerpoint/2010/main" val="78413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83D80C2-3509-41D1-AC4F-1EEEAB4826AB}" type="slidenum">
              <a:rPr lang="en-NZ" smtClean="0"/>
              <a:t>4</a:t>
            </a:fld>
            <a:endParaRPr lang="en-NZ"/>
          </a:p>
        </p:txBody>
      </p:sp>
    </p:spTree>
    <p:extLst>
      <p:ext uri="{BB962C8B-B14F-4D97-AF65-F5344CB8AC3E}">
        <p14:creationId xmlns:p14="http://schemas.microsoft.com/office/powerpoint/2010/main" val="1714272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A83D80C2-3509-41D1-AC4F-1EEEAB4826AB}" type="slidenum">
              <a:rPr lang="en-NZ" smtClean="0"/>
              <a:t>5</a:t>
            </a:fld>
            <a:endParaRPr lang="en-NZ"/>
          </a:p>
        </p:txBody>
      </p:sp>
    </p:spTree>
    <p:extLst>
      <p:ext uri="{BB962C8B-B14F-4D97-AF65-F5344CB8AC3E}">
        <p14:creationId xmlns:p14="http://schemas.microsoft.com/office/powerpoint/2010/main" val="3447100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A83D80C2-3509-41D1-AC4F-1EEEAB4826AB}" type="slidenum">
              <a:rPr lang="en-NZ" smtClean="0"/>
              <a:t>6</a:t>
            </a:fld>
            <a:endParaRPr lang="en-NZ"/>
          </a:p>
        </p:txBody>
      </p:sp>
    </p:spTree>
    <p:extLst>
      <p:ext uri="{BB962C8B-B14F-4D97-AF65-F5344CB8AC3E}">
        <p14:creationId xmlns:p14="http://schemas.microsoft.com/office/powerpoint/2010/main" val="419032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A83D80C2-3509-41D1-AC4F-1EEEAB4826AB}" type="slidenum">
              <a:rPr lang="en-NZ" smtClean="0"/>
              <a:t>7</a:t>
            </a:fld>
            <a:endParaRPr lang="en-NZ"/>
          </a:p>
        </p:txBody>
      </p:sp>
    </p:spTree>
    <p:extLst>
      <p:ext uri="{BB962C8B-B14F-4D97-AF65-F5344CB8AC3E}">
        <p14:creationId xmlns:p14="http://schemas.microsoft.com/office/powerpoint/2010/main" val="2338360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A83D80C2-3509-41D1-AC4F-1EEEAB4826AB}" type="slidenum">
              <a:rPr lang="en-NZ" smtClean="0"/>
              <a:t>8</a:t>
            </a:fld>
            <a:endParaRPr lang="en-NZ"/>
          </a:p>
        </p:txBody>
      </p:sp>
    </p:spTree>
    <p:extLst>
      <p:ext uri="{BB962C8B-B14F-4D97-AF65-F5344CB8AC3E}">
        <p14:creationId xmlns:p14="http://schemas.microsoft.com/office/powerpoint/2010/main" val="3576303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mi-NZ" b="0" dirty="0"/>
          </a:p>
        </p:txBody>
      </p:sp>
      <p:sp>
        <p:nvSpPr>
          <p:cNvPr id="4" name="Slide Number Placeholder 3"/>
          <p:cNvSpPr>
            <a:spLocks noGrp="1"/>
          </p:cNvSpPr>
          <p:nvPr>
            <p:ph type="sldNum" sz="quarter" idx="5"/>
          </p:nvPr>
        </p:nvSpPr>
        <p:spPr/>
        <p:txBody>
          <a:bodyPr/>
          <a:lstStyle/>
          <a:p>
            <a:fld id="{60D96D54-699B-49A4-A3C2-5C7268C8D0B8}" type="slidenum">
              <a:rPr lang="en-NZ" smtClean="0"/>
              <a:t>9</a:t>
            </a:fld>
            <a:endParaRPr lang="en-NZ"/>
          </a:p>
        </p:txBody>
      </p:sp>
    </p:spTree>
    <p:extLst>
      <p:ext uri="{BB962C8B-B14F-4D97-AF65-F5344CB8AC3E}">
        <p14:creationId xmlns:p14="http://schemas.microsoft.com/office/powerpoint/2010/main" val="75135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68E-C76A-AECD-D3FB-849F8B2C5C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50BDF6A8-E783-826E-C38F-A434BCE697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4110800C-356E-934E-9AF9-88FE559C4186}"/>
              </a:ext>
            </a:extLst>
          </p:cNvPr>
          <p:cNvSpPr>
            <a:spLocks noGrp="1"/>
          </p:cNvSpPr>
          <p:nvPr>
            <p:ph type="dt" sz="half" idx="10"/>
          </p:nvPr>
        </p:nvSpPr>
        <p:spPr/>
        <p:txBody>
          <a:bodyPr/>
          <a:lstStyle/>
          <a:p>
            <a:fld id="{95570271-7D65-4536-8F14-068CC3B9A2D9}" type="datetimeFigureOut">
              <a:rPr lang="en-NZ" smtClean="0"/>
              <a:t>27/09/22</a:t>
            </a:fld>
            <a:endParaRPr lang="en-NZ"/>
          </a:p>
        </p:txBody>
      </p:sp>
      <p:sp>
        <p:nvSpPr>
          <p:cNvPr id="5" name="Footer Placeholder 4">
            <a:extLst>
              <a:ext uri="{FF2B5EF4-FFF2-40B4-BE49-F238E27FC236}">
                <a16:creationId xmlns:a16="http://schemas.microsoft.com/office/drawing/2014/main" id="{C5FEF626-1EF0-A674-80D1-D3149DC8B94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C3A9021-3AAF-607A-DE6F-7FB176FF7A53}"/>
              </a:ext>
            </a:extLst>
          </p:cNvPr>
          <p:cNvSpPr>
            <a:spLocks noGrp="1"/>
          </p:cNvSpPr>
          <p:nvPr>
            <p:ph type="sldNum" sz="quarter" idx="12"/>
          </p:nvPr>
        </p:nvSpPr>
        <p:spPr/>
        <p:txBody>
          <a:bodyPr/>
          <a:lstStyle/>
          <a:p>
            <a:fld id="{04C247DA-F37F-46B4-9986-CA026E228930}" type="slidenum">
              <a:rPr lang="en-NZ" smtClean="0"/>
              <a:t>‹#›</a:t>
            </a:fld>
            <a:endParaRPr lang="en-NZ"/>
          </a:p>
        </p:txBody>
      </p:sp>
    </p:spTree>
    <p:extLst>
      <p:ext uri="{BB962C8B-B14F-4D97-AF65-F5344CB8AC3E}">
        <p14:creationId xmlns:p14="http://schemas.microsoft.com/office/powerpoint/2010/main" val="1578994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C362E-3D95-AB29-624E-093F78FAA33D}"/>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EAE7ECC2-D195-FB7C-620E-30B919175C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51DCC1B-7103-0275-EE80-DFACD0344419}"/>
              </a:ext>
            </a:extLst>
          </p:cNvPr>
          <p:cNvSpPr>
            <a:spLocks noGrp="1"/>
          </p:cNvSpPr>
          <p:nvPr>
            <p:ph type="dt" sz="half" idx="10"/>
          </p:nvPr>
        </p:nvSpPr>
        <p:spPr/>
        <p:txBody>
          <a:bodyPr/>
          <a:lstStyle/>
          <a:p>
            <a:fld id="{95570271-7D65-4536-8F14-068CC3B9A2D9}" type="datetimeFigureOut">
              <a:rPr lang="en-NZ" smtClean="0"/>
              <a:t>27/09/22</a:t>
            </a:fld>
            <a:endParaRPr lang="en-NZ"/>
          </a:p>
        </p:txBody>
      </p:sp>
      <p:sp>
        <p:nvSpPr>
          <p:cNvPr id="5" name="Footer Placeholder 4">
            <a:extLst>
              <a:ext uri="{FF2B5EF4-FFF2-40B4-BE49-F238E27FC236}">
                <a16:creationId xmlns:a16="http://schemas.microsoft.com/office/drawing/2014/main" id="{355AA34C-5010-3B2C-AA73-A0338D72E27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507B3C3-766A-F04C-45B3-9B590C54620D}"/>
              </a:ext>
            </a:extLst>
          </p:cNvPr>
          <p:cNvSpPr>
            <a:spLocks noGrp="1"/>
          </p:cNvSpPr>
          <p:nvPr>
            <p:ph type="sldNum" sz="quarter" idx="12"/>
          </p:nvPr>
        </p:nvSpPr>
        <p:spPr/>
        <p:txBody>
          <a:bodyPr/>
          <a:lstStyle/>
          <a:p>
            <a:fld id="{04C247DA-F37F-46B4-9986-CA026E228930}" type="slidenum">
              <a:rPr lang="en-NZ" smtClean="0"/>
              <a:t>‹#›</a:t>
            </a:fld>
            <a:endParaRPr lang="en-NZ"/>
          </a:p>
        </p:txBody>
      </p:sp>
    </p:spTree>
    <p:extLst>
      <p:ext uri="{BB962C8B-B14F-4D97-AF65-F5344CB8AC3E}">
        <p14:creationId xmlns:p14="http://schemas.microsoft.com/office/powerpoint/2010/main" val="1284200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98DD86-8C6C-0D95-81F2-E219220D69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E38A6E8D-CAFC-9A56-1742-2B032E0BD6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79EA708-1573-E2F1-C0EF-414C10D58A6B}"/>
              </a:ext>
            </a:extLst>
          </p:cNvPr>
          <p:cNvSpPr>
            <a:spLocks noGrp="1"/>
          </p:cNvSpPr>
          <p:nvPr>
            <p:ph type="dt" sz="half" idx="10"/>
          </p:nvPr>
        </p:nvSpPr>
        <p:spPr/>
        <p:txBody>
          <a:bodyPr/>
          <a:lstStyle/>
          <a:p>
            <a:fld id="{95570271-7D65-4536-8F14-068CC3B9A2D9}" type="datetimeFigureOut">
              <a:rPr lang="en-NZ" smtClean="0"/>
              <a:t>27/09/22</a:t>
            </a:fld>
            <a:endParaRPr lang="en-NZ"/>
          </a:p>
        </p:txBody>
      </p:sp>
      <p:sp>
        <p:nvSpPr>
          <p:cNvPr id="5" name="Footer Placeholder 4">
            <a:extLst>
              <a:ext uri="{FF2B5EF4-FFF2-40B4-BE49-F238E27FC236}">
                <a16:creationId xmlns:a16="http://schemas.microsoft.com/office/drawing/2014/main" id="{E1504D39-A4DA-EE00-2D6D-5D295C821AD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4EAC7A3-6B96-D1C7-35C5-524745B0F52B}"/>
              </a:ext>
            </a:extLst>
          </p:cNvPr>
          <p:cNvSpPr>
            <a:spLocks noGrp="1"/>
          </p:cNvSpPr>
          <p:nvPr>
            <p:ph type="sldNum" sz="quarter" idx="12"/>
          </p:nvPr>
        </p:nvSpPr>
        <p:spPr/>
        <p:txBody>
          <a:bodyPr/>
          <a:lstStyle/>
          <a:p>
            <a:fld id="{04C247DA-F37F-46B4-9986-CA026E228930}" type="slidenum">
              <a:rPr lang="en-NZ" smtClean="0"/>
              <a:t>‹#›</a:t>
            </a:fld>
            <a:endParaRPr lang="en-NZ"/>
          </a:p>
        </p:txBody>
      </p:sp>
    </p:spTree>
    <p:extLst>
      <p:ext uri="{BB962C8B-B14F-4D97-AF65-F5344CB8AC3E}">
        <p14:creationId xmlns:p14="http://schemas.microsoft.com/office/powerpoint/2010/main" val="1885409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_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59F8D35-F4D1-FF42-BBF5-F4E5D05DC8B3}"/>
              </a:ext>
            </a:extLst>
          </p:cNvPr>
          <p:cNvSpPr>
            <a:spLocks noGrp="1"/>
          </p:cNvSpPr>
          <p:nvPr>
            <p:ph type="title" hasCustomPrompt="1"/>
          </p:nvPr>
        </p:nvSpPr>
        <p:spPr>
          <a:xfrm>
            <a:off x="609918" y="275728"/>
            <a:ext cx="10978515" cy="590400"/>
          </a:xfrm>
          <a:prstGeom prst="rect">
            <a:avLst/>
          </a:prstGeom>
        </p:spPr>
        <p:txBody>
          <a:bodyPr/>
          <a:lstStyle>
            <a:lvl1pPr>
              <a:defRPr sz="3200" b="0" i="0" baseline="0">
                <a:solidFill>
                  <a:srgbClr val="183121"/>
                </a:solidFill>
                <a:latin typeface="+mn-lt"/>
              </a:defRPr>
            </a:lvl1pPr>
          </a:lstStyle>
          <a:p>
            <a:r>
              <a:rPr lang="en-US" dirty="0" err="1"/>
              <a:t>Te</a:t>
            </a:r>
            <a:r>
              <a:rPr lang="en-US" dirty="0"/>
              <a:t> </a:t>
            </a:r>
            <a:r>
              <a:rPr lang="en-US" dirty="0" err="1"/>
              <a:t>reo</a:t>
            </a:r>
            <a:r>
              <a:rPr lang="en-US" dirty="0"/>
              <a:t> Māori  Heading| Heading here</a:t>
            </a:r>
            <a:endParaRPr lang="en-GB" dirty="0"/>
          </a:p>
        </p:txBody>
      </p:sp>
      <p:sp>
        <p:nvSpPr>
          <p:cNvPr id="8" name="Line 10">
            <a:extLst>
              <a:ext uri="{FF2B5EF4-FFF2-40B4-BE49-F238E27FC236}">
                <a16:creationId xmlns:a16="http://schemas.microsoft.com/office/drawing/2014/main" id="{1A59FE3F-614D-0941-B7D3-2E3D3F0695F0}"/>
              </a:ext>
            </a:extLst>
          </p:cNvPr>
          <p:cNvSpPr>
            <a:spLocks noChangeShapeType="1"/>
          </p:cNvSpPr>
          <p:nvPr userDrawn="1"/>
        </p:nvSpPr>
        <p:spPr bwMode="auto">
          <a:xfrm>
            <a:off x="609918" y="907750"/>
            <a:ext cx="10980000" cy="0"/>
          </a:xfrm>
          <a:prstGeom prst="line">
            <a:avLst/>
          </a:prstGeom>
          <a:noFill/>
          <a:ln w="19050">
            <a:solidFill>
              <a:srgbClr val="18312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9" name="Rectangle 8">
            <a:extLst>
              <a:ext uri="{FF2B5EF4-FFF2-40B4-BE49-F238E27FC236}">
                <a16:creationId xmlns:a16="http://schemas.microsoft.com/office/drawing/2014/main" id="{990E0D4F-1FE1-B04D-8B2F-B3BCFDD91785}"/>
              </a:ext>
            </a:extLst>
          </p:cNvPr>
          <p:cNvSpPr/>
          <p:nvPr userDrawn="1"/>
        </p:nvSpPr>
        <p:spPr>
          <a:xfrm>
            <a:off x="0" y="6146394"/>
            <a:ext cx="12198350" cy="711606"/>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69399DDB-527D-7840-9FF8-9B109087B2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8072" y="6146394"/>
            <a:ext cx="2550278" cy="732978"/>
          </a:xfrm>
          <a:prstGeom prst="rect">
            <a:avLst/>
          </a:prstGeom>
        </p:spPr>
      </p:pic>
      <p:sp>
        <p:nvSpPr>
          <p:cNvPr id="11" name="Content Placeholder 2">
            <a:extLst>
              <a:ext uri="{FF2B5EF4-FFF2-40B4-BE49-F238E27FC236}">
                <a16:creationId xmlns:a16="http://schemas.microsoft.com/office/drawing/2014/main" id="{3CA79607-43DB-E14A-8DBC-E3434F5B8795}"/>
              </a:ext>
            </a:extLst>
          </p:cNvPr>
          <p:cNvSpPr>
            <a:spLocks noGrp="1"/>
          </p:cNvSpPr>
          <p:nvPr>
            <p:ph idx="1" hasCustomPrompt="1"/>
          </p:nvPr>
        </p:nvSpPr>
        <p:spPr>
          <a:xfrm>
            <a:off x="609917" y="1276985"/>
            <a:ext cx="10978515" cy="458533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Content Calibri (Body), 16pt </a:t>
            </a:r>
            <a:r>
              <a:rPr lang="en-US" dirty="0" err="1"/>
              <a:t>xxxxxx</a:t>
            </a:r>
            <a:r>
              <a:rPr lang="en-US" dirty="0"/>
              <a:t>  </a:t>
            </a:r>
            <a:r>
              <a:rPr lang="en-US" dirty="0" err="1"/>
              <a:t>xxxxxxxxxx</a:t>
            </a:r>
            <a:r>
              <a:rPr lang="en-US" dirty="0"/>
              <a:t> </a:t>
            </a:r>
            <a:r>
              <a:rPr lang="en-US" dirty="0" err="1"/>
              <a:t>xxxx</a:t>
            </a:r>
            <a:r>
              <a:rPr lang="en-US" dirty="0"/>
              <a:t> xx </a:t>
            </a:r>
            <a:r>
              <a:rPr lang="en-US" dirty="0" err="1"/>
              <a:t>xxxxxx</a:t>
            </a:r>
            <a:endParaRPr lang="en-US" dirty="0"/>
          </a:p>
        </p:txBody>
      </p:sp>
    </p:spTree>
    <p:extLst>
      <p:ext uri="{BB962C8B-B14F-4D97-AF65-F5344CB8AC3E}">
        <p14:creationId xmlns:p14="http://schemas.microsoft.com/office/powerpoint/2010/main" val="81750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2FBBA-0706-0DAB-0EAA-10BC91E9C276}"/>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6A3367C-3851-3C45-DE8E-4464B4E1CF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FFA82E4-A2BE-D121-7E3C-064C78307FB4}"/>
              </a:ext>
            </a:extLst>
          </p:cNvPr>
          <p:cNvSpPr>
            <a:spLocks noGrp="1"/>
          </p:cNvSpPr>
          <p:nvPr>
            <p:ph type="dt" sz="half" idx="10"/>
          </p:nvPr>
        </p:nvSpPr>
        <p:spPr/>
        <p:txBody>
          <a:bodyPr/>
          <a:lstStyle/>
          <a:p>
            <a:fld id="{95570271-7D65-4536-8F14-068CC3B9A2D9}" type="datetimeFigureOut">
              <a:rPr lang="en-NZ" smtClean="0"/>
              <a:t>27/09/22</a:t>
            </a:fld>
            <a:endParaRPr lang="en-NZ"/>
          </a:p>
        </p:txBody>
      </p:sp>
      <p:sp>
        <p:nvSpPr>
          <p:cNvPr id="5" name="Footer Placeholder 4">
            <a:extLst>
              <a:ext uri="{FF2B5EF4-FFF2-40B4-BE49-F238E27FC236}">
                <a16:creationId xmlns:a16="http://schemas.microsoft.com/office/drawing/2014/main" id="{371C8BE8-B286-9114-0F78-C11DBAC74A1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063A02B-4827-9794-8C6E-F2C077B34B16}"/>
              </a:ext>
            </a:extLst>
          </p:cNvPr>
          <p:cNvSpPr>
            <a:spLocks noGrp="1"/>
          </p:cNvSpPr>
          <p:nvPr>
            <p:ph type="sldNum" sz="quarter" idx="12"/>
          </p:nvPr>
        </p:nvSpPr>
        <p:spPr/>
        <p:txBody>
          <a:bodyPr/>
          <a:lstStyle/>
          <a:p>
            <a:fld id="{04C247DA-F37F-46B4-9986-CA026E228930}" type="slidenum">
              <a:rPr lang="en-NZ" smtClean="0"/>
              <a:t>‹#›</a:t>
            </a:fld>
            <a:endParaRPr lang="en-NZ"/>
          </a:p>
        </p:txBody>
      </p:sp>
    </p:spTree>
    <p:extLst>
      <p:ext uri="{BB962C8B-B14F-4D97-AF65-F5344CB8AC3E}">
        <p14:creationId xmlns:p14="http://schemas.microsoft.com/office/powerpoint/2010/main" val="322217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3848C-7F34-C813-5368-1A3736B868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5AE173A4-FCEC-11B3-117C-C5098D14A1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65246F-1801-3FC4-0E9D-3F0A8068265A}"/>
              </a:ext>
            </a:extLst>
          </p:cNvPr>
          <p:cNvSpPr>
            <a:spLocks noGrp="1"/>
          </p:cNvSpPr>
          <p:nvPr>
            <p:ph type="dt" sz="half" idx="10"/>
          </p:nvPr>
        </p:nvSpPr>
        <p:spPr/>
        <p:txBody>
          <a:bodyPr/>
          <a:lstStyle/>
          <a:p>
            <a:fld id="{95570271-7D65-4536-8F14-068CC3B9A2D9}" type="datetimeFigureOut">
              <a:rPr lang="en-NZ" smtClean="0"/>
              <a:t>27/09/22</a:t>
            </a:fld>
            <a:endParaRPr lang="en-NZ"/>
          </a:p>
        </p:txBody>
      </p:sp>
      <p:sp>
        <p:nvSpPr>
          <p:cNvPr id="5" name="Footer Placeholder 4">
            <a:extLst>
              <a:ext uri="{FF2B5EF4-FFF2-40B4-BE49-F238E27FC236}">
                <a16:creationId xmlns:a16="http://schemas.microsoft.com/office/drawing/2014/main" id="{11E8C25F-CBD0-7ED4-A2FA-2982BFB6E85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1F9DE24-11E5-7AFC-2324-94DE8EC2279B}"/>
              </a:ext>
            </a:extLst>
          </p:cNvPr>
          <p:cNvSpPr>
            <a:spLocks noGrp="1"/>
          </p:cNvSpPr>
          <p:nvPr>
            <p:ph type="sldNum" sz="quarter" idx="12"/>
          </p:nvPr>
        </p:nvSpPr>
        <p:spPr/>
        <p:txBody>
          <a:bodyPr/>
          <a:lstStyle/>
          <a:p>
            <a:fld id="{04C247DA-F37F-46B4-9986-CA026E228930}" type="slidenum">
              <a:rPr lang="en-NZ" smtClean="0"/>
              <a:t>‹#›</a:t>
            </a:fld>
            <a:endParaRPr lang="en-NZ"/>
          </a:p>
        </p:txBody>
      </p:sp>
    </p:spTree>
    <p:extLst>
      <p:ext uri="{BB962C8B-B14F-4D97-AF65-F5344CB8AC3E}">
        <p14:creationId xmlns:p14="http://schemas.microsoft.com/office/powerpoint/2010/main" val="73381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98C07-D602-78D8-F8B4-BC09B77D21F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6623228-32AE-BF25-45B3-4A25ABD17D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ADC9A225-AE1C-53BB-CCA6-CA3D83AFA9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AF4E4FBB-9225-8F06-EDC5-7F2EB3BFF111}"/>
              </a:ext>
            </a:extLst>
          </p:cNvPr>
          <p:cNvSpPr>
            <a:spLocks noGrp="1"/>
          </p:cNvSpPr>
          <p:nvPr>
            <p:ph type="dt" sz="half" idx="10"/>
          </p:nvPr>
        </p:nvSpPr>
        <p:spPr/>
        <p:txBody>
          <a:bodyPr/>
          <a:lstStyle/>
          <a:p>
            <a:fld id="{95570271-7D65-4536-8F14-068CC3B9A2D9}" type="datetimeFigureOut">
              <a:rPr lang="en-NZ" smtClean="0"/>
              <a:t>27/09/22</a:t>
            </a:fld>
            <a:endParaRPr lang="en-NZ"/>
          </a:p>
        </p:txBody>
      </p:sp>
      <p:sp>
        <p:nvSpPr>
          <p:cNvPr id="6" name="Footer Placeholder 5">
            <a:extLst>
              <a:ext uri="{FF2B5EF4-FFF2-40B4-BE49-F238E27FC236}">
                <a16:creationId xmlns:a16="http://schemas.microsoft.com/office/drawing/2014/main" id="{E4022CE7-2A12-38A8-6610-257042C34BB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41A7C0A-C471-B409-5D47-CD4F5A694E10}"/>
              </a:ext>
            </a:extLst>
          </p:cNvPr>
          <p:cNvSpPr>
            <a:spLocks noGrp="1"/>
          </p:cNvSpPr>
          <p:nvPr>
            <p:ph type="sldNum" sz="quarter" idx="12"/>
          </p:nvPr>
        </p:nvSpPr>
        <p:spPr/>
        <p:txBody>
          <a:bodyPr/>
          <a:lstStyle/>
          <a:p>
            <a:fld id="{04C247DA-F37F-46B4-9986-CA026E228930}" type="slidenum">
              <a:rPr lang="en-NZ" smtClean="0"/>
              <a:t>‹#›</a:t>
            </a:fld>
            <a:endParaRPr lang="en-NZ"/>
          </a:p>
        </p:txBody>
      </p:sp>
    </p:spTree>
    <p:extLst>
      <p:ext uri="{BB962C8B-B14F-4D97-AF65-F5344CB8AC3E}">
        <p14:creationId xmlns:p14="http://schemas.microsoft.com/office/powerpoint/2010/main" val="423123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3FD3F-B6F8-3AC9-B72D-A5B170DE5072}"/>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316DE756-E619-00E4-7B6C-8406742EED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1D9C88-1853-3054-3E53-C139DC6033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73943958-1442-7180-65D1-DB774C3CA0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87DCA9-0A9B-1CF3-7EFE-64144DDA4A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3F1FD80D-E7F3-67B6-DE4E-6A968AF512C2}"/>
              </a:ext>
            </a:extLst>
          </p:cNvPr>
          <p:cNvSpPr>
            <a:spLocks noGrp="1"/>
          </p:cNvSpPr>
          <p:nvPr>
            <p:ph type="dt" sz="half" idx="10"/>
          </p:nvPr>
        </p:nvSpPr>
        <p:spPr/>
        <p:txBody>
          <a:bodyPr/>
          <a:lstStyle/>
          <a:p>
            <a:fld id="{95570271-7D65-4536-8F14-068CC3B9A2D9}" type="datetimeFigureOut">
              <a:rPr lang="en-NZ" smtClean="0"/>
              <a:t>27/09/22</a:t>
            </a:fld>
            <a:endParaRPr lang="en-NZ"/>
          </a:p>
        </p:txBody>
      </p:sp>
      <p:sp>
        <p:nvSpPr>
          <p:cNvPr id="8" name="Footer Placeholder 7">
            <a:extLst>
              <a:ext uri="{FF2B5EF4-FFF2-40B4-BE49-F238E27FC236}">
                <a16:creationId xmlns:a16="http://schemas.microsoft.com/office/drawing/2014/main" id="{0A69CB7B-BF2A-3DB0-F124-66476FD6E4A2}"/>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6BD02989-781B-CF26-4195-6788F9783B39}"/>
              </a:ext>
            </a:extLst>
          </p:cNvPr>
          <p:cNvSpPr>
            <a:spLocks noGrp="1"/>
          </p:cNvSpPr>
          <p:nvPr>
            <p:ph type="sldNum" sz="quarter" idx="12"/>
          </p:nvPr>
        </p:nvSpPr>
        <p:spPr/>
        <p:txBody>
          <a:bodyPr/>
          <a:lstStyle/>
          <a:p>
            <a:fld id="{04C247DA-F37F-46B4-9986-CA026E228930}" type="slidenum">
              <a:rPr lang="en-NZ" smtClean="0"/>
              <a:t>‹#›</a:t>
            </a:fld>
            <a:endParaRPr lang="en-NZ"/>
          </a:p>
        </p:txBody>
      </p:sp>
    </p:spTree>
    <p:extLst>
      <p:ext uri="{BB962C8B-B14F-4D97-AF65-F5344CB8AC3E}">
        <p14:creationId xmlns:p14="http://schemas.microsoft.com/office/powerpoint/2010/main" val="221282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2FE8C-C8ED-9B70-E2F3-8EE217AED7D4}"/>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D6F8B994-900A-EBE7-C80F-2E451BD60723}"/>
              </a:ext>
            </a:extLst>
          </p:cNvPr>
          <p:cNvSpPr>
            <a:spLocks noGrp="1"/>
          </p:cNvSpPr>
          <p:nvPr>
            <p:ph type="dt" sz="half" idx="10"/>
          </p:nvPr>
        </p:nvSpPr>
        <p:spPr/>
        <p:txBody>
          <a:bodyPr/>
          <a:lstStyle/>
          <a:p>
            <a:fld id="{95570271-7D65-4536-8F14-068CC3B9A2D9}" type="datetimeFigureOut">
              <a:rPr lang="en-NZ" smtClean="0"/>
              <a:t>27/09/22</a:t>
            </a:fld>
            <a:endParaRPr lang="en-NZ"/>
          </a:p>
        </p:txBody>
      </p:sp>
      <p:sp>
        <p:nvSpPr>
          <p:cNvPr id="4" name="Footer Placeholder 3">
            <a:extLst>
              <a:ext uri="{FF2B5EF4-FFF2-40B4-BE49-F238E27FC236}">
                <a16:creationId xmlns:a16="http://schemas.microsoft.com/office/drawing/2014/main" id="{DB83BBDB-C51A-C3FE-F8D5-DFD854C60932}"/>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5495E548-B410-D85B-09DC-C006103EF734}"/>
              </a:ext>
            </a:extLst>
          </p:cNvPr>
          <p:cNvSpPr>
            <a:spLocks noGrp="1"/>
          </p:cNvSpPr>
          <p:nvPr>
            <p:ph type="sldNum" sz="quarter" idx="12"/>
          </p:nvPr>
        </p:nvSpPr>
        <p:spPr/>
        <p:txBody>
          <a:bodyPr/>
          <a:lstStyle/>
          <a:p>
            <a:fld id="{04C247DA-F37F-46B4-9986-CA026E228930}" type="slidenum">
              <a:rPr lang="en-NZ" smtClean="0"/>
              <a:t>‹#›</a:t>
            </a:fld>
            <a:endParaRPr lang="en-NZ"/>
          </a:p>
        </p:txBody>
      </p:sp>
    </p:spTree>
    <p:extLst>
      <p:ext uri="{BB962C8B-B14F-4D97-AF65-F5344CB8AC3E}">
        <p14:creationId xmlns:p14="http://schemas.microsoft.com/office/powerpoint/2010/main" val="936753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90CBF1-F652-6BF2-C4F8-63ED18A31532}"/>
              </a:ext>
            </a:extLst>
          </p:cNvPr>
          <p:cNvSpPr>
            <a:spLocks noGrp="1"/>
          </p:cNvSpPr>
          <p:nvPr>
            <p:ph type="dt" sz="half" idx="10"/>
          </p:nvPr>
        </p:nvSpPr>
        <p:spPr/>
        <p:txBody>
          <a:bodyPr/>
          <a:lstStyle/>
          <a:p>
            <a:fld id="{95570271-7D65-4536-8F14-068CC3B9A2D9}" type="datetimeFigureOut">
              <a:rPr lang="en-NZ" smtClean="0"/>
              <a:t>27/09/22</a:t>
            </a:fld>
            <a:endParaRPr lang="en-NZ"/>
          </a:p>
        </p:txBody>
      </p:sp>
      <p:sp>
        <p:nvSpPr>
          <p:cNvPr id="3" name="Footer Placeholder 2">
            <a:extLst>
              <a:ext uri="{FF2B5EF4-FFF2-40B4-BE49-F238E27FC236}">
                <a16:creationId xmlns:a16="http://schemas.microsoft.com/office/drawing/2014/main" id="{62F48983-B5DE-8209-FDBC-A91C9565AD37}"/>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6F654B11-C8C1-CF86-C65D-720896448DEC}"/>
              </a:ext>
            </a:extLst>
          </p:cNvPr>
          <p:cNvSpPr>
            <a:spLocks noGrp="1"/>
          </p:cNvSpPr>
          <p:nvPr>
            <p:ph type="sldNum" sz="quarter" idx="12"/>
          </p:nvPr>
        </p:nvSpPr>
        <p:spPr/>
        <p:txBody>
          <a:bodyPr/>
          <a:lstStyle/>
          <a:p>
            <a:fld id="{04C247DA-F37F-46B4-9986-CA026E228930}" type="slidenum">
              <a:rPr lang="en-NZ" smtClean="0"/>
              <a:t>‹#›</a:t>
            </a:fld>
            <a:endParaRPr lang="en-NZ"/>
          </a:p>
        </p:txBody>
      </p:sp>
    </p:spTree>
    <p:extLst>
      <p:ext uri="{BB962C8B-B14F-4D97-AF65-F5344CB8AC3E}">
        <p14:creationId xmlns:p14="http://schemas.microsoft.com/office/powerpoint/2010/main" val="1343677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3464-94D1-2BC4-6F33-FD120AA0F0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D89FC355-D3A2-1EFA-3883-069A60A34B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1ADA8542-5895-5D0F-8208-9A1BDF3871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35D63E-4DB4-8C6B-D2F3-A8642DC8983F}"/>
              </a:ext>
            </a:extLst>
          </p:cNvPr>
          <p:cNvSpPr>
            <a:spLocks noGrp="1"/>
          </p:cNvSpPr>
          <p:nvPr>
            <p:ph type="dt" sz="half" idx="10"/>
          </p:nvPr>
        </p:nvSpPr>
        <p:spPr/>
        <p:txBody>
          <a:bodyPr/>
          <a:lstStyle/>
          <a:p>
            <a:fld id="{95570271-7D65-4536-8F14-068CC3B9A2D9}" type="datetimeFigureOut">
              <a:rPr lang="en-NZ" smtClean="0"/>
              <a:t>27/09/22</a:t>
            </a:fld>
            <a:endParaRPr lang="en-NZ"/>
          </a:p>
        </p:txBody>
      </p:sp>
      <p:sp>
        <p:nvSpPr>
          <p:cNvPr id="6" name="Footer Placeholder 5">
            <a:extLst>
              <a:ext uri="{FF2B5EF4-FFF2-40B4-BE49-F238E27FC236}">
                <a16:creationId xmlns:a16="http://schemas.microsoft.com/office/drawing/2014/main" id="{EA94ED9B-8AB3-D9CA-B5F5-6C086F561FD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C0F1162-36B4-E2BE-3C8B-AA73BCE61DB9}"/>
              </a:ext>
            </a:extLst>
          </p:cNvPr>
          <p:cNvSpPr>
            <a:spLocks noGrp="1"/>
          </p:cNvSpPr>
          <p:nvPr>
            <p:ph type="sldNum" sz="quarter" idx="12"/>
          </p:nvPr>
        </p:nvSpPr>
        <p:spPr/>
        <p:txBody>
          <a:bodyPr/>
          <a:lstStyle/>
          <a:p>
            <a:fld id="{04C247DA-F37F-46B4-9986-CA026E228930}" type="slidenum">
              <a:rPr lang="en-NZ" smtClean="0"/>
              <a:t>‹#›</a:t>
            </a:fld>
            <a:endParaRPr lang="en-NZ"/>
          </a:p>
        </p:txBody>
      </p:sp>
    </p:spTree>
    <p:extLst>
      <p:ext uri="{BB962C8B-B14F-4D97-AF65-F5344CB8AC3E}">
        <p14:creationId xmlns:p14="http://schemas.microsoft.com/office/powerpoint/2010/main" val="2916212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584C4-0DC0-C85E-620D-68C2ABE841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A99D7CEB-F054-82CF-0DA7-E6F65AF796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AF3AECE5-6451-69EB-875D-D8FF683D6B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2B64BA-58E1-62B4-961A-2BB1B1CEB309}"/>
              </a:ext>
            </a:extLst>
          </p:cNvPr>
          <p:cNvSpPr>
            <a:spLocks noGrp="1"/>
          </p:cNvSpPr>
          <p:nvPr>
            <p:ph type="dt" sz="half" idx="10"/>
          </p:nvPr>
        </p:nvSpPr>
        <p:spPr/>
        <p:txBody>
          <a:bodyPr/>
          <a:lstStyle/>
          <a:p>
            <a:fld id="{95570271-7D65-4536-8F14-068CC3B9A2D9}" type="datetimeFigureOut">
              <a:rPr lang="en-NZ" smtClean="0"/>
              <a:t>27/09/22</a:t>
            </a:fld>
            <a:endParaRPr lang="en-NZ"/>
          </a:p>
        </p:txBody>
      </p:sp>
      <p:sp>
        <p:nvSpPr>
          <p:cNvPr id="6" name="Footer Placeholder 5">
            <a:extLst>
              <a:ext uri="{FF2B5EF4-FFF2-40B4-BE49-F238E27FC236}">
                <a16:creationId xmlns:a16="http://schemas.microsoft.com/office/drawing/2014/main" id="{8E5A2149-EEA2-6E0E-CC2C-D926E8163EF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C773256-228B-466F-843F-471B4B032396}"/>
              </a:ext>
            </a:extLst>
          </p:cNvPr>
          <p:cNvSpPr>
            <a:spLocks noGrp="1"/>
          </p:cNvSpPr>
          <p:nvPr>
            <p:ph type="sldNum" sz="quarter" idx="12"/>
          </p:nvPr>
        </p:nvSpPr>
        <p:spPr/>
        <p:txBody>
          <a:bodyPr/>
          <a:lstStyle/>
          <a:p>
            <a:fld id="{04C247DA-F37F-46B4-9986-CA026E228930}" type="slidenum">
              <a:rPr lang="en-NZ" smtClean="0"/>
              <a:t>‹#›</a:t>
            </a:fld>
            <a:endParaRPr lang="en-NZ"/>
          </a:p>
        </p:txBody>
      </p:sp>
    </p:spTree>
    <p:extLst>
      <p:ext uri="{BB962C8B-B14F-4D97-AF65-F5344CB8AC3E}">
        <p14:creationId xmlns:p14="http://schemas.microsoft.com/office/powerpoint/2010/main" val="43169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C8A96D-B43A-1761-D79B-4BD0CC67AC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41D5F25-6137-066B-BDD2-2CD9107862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a:extLst>
              <a:ext uri="{FF2B5EF4-FFF2-40B4-BE49-F238E27FC236}">
                <a16:creationId xmlns:a16="http://schemas.microsoft.com/office/drawing/2014/main" id="{B210E8BB-0502-BAF8-FCA6-198ABFE59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70271-7D65-4536-8F14-068CC3B9A2D9}" type="datetimeFigureOut">
              <a:rPr lang="en-NZ" smtClean="0"/>
              <a:t>27/09/22</a:t>
            </a:fld>
            <a:endParaRPr lang="en-NZ"/>
          </a:p>
        </p:txBody>
      </p:sp>
      <p:sp>
        <p:nvSpPr>
          <p:cNvPr id="5" name="Footer Placeholder 4">
            <a:extLst>
              <a:ext uri="{FF2B5EF4-FFF2-40B4-BE49-F238E27FC236}">
                <a16:creationId xmlns:a16="http://schemas.microsoft.com/office/drawing/2014/main" id="{C141488F-BEF6-E067-D9EB-AC72CF2B5A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302EB193-5A6E-D941-E018-14D53DB911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247DA-F37F-46B4-9986-CA026E228930}" type="slidenum">
              <a:rPr lang="en-NZ" smtClean="0"/>
              <a:t>‹#›</a:t>
            </a:fld>
            <a:endParaRPr lang="en-NZ"/>
          </a:p>
        </p:txBody>
      </p:sp>
    </p:spTree>
    <p:extLst>
      <p:ext uri="{BB962C8B-B14F-4D97-AF65-F5344CB8AC3E}">
        <p14:creationId xmlns:p14="http://schemas.microsoft.com/office/powerpoint/2010/main" val="397565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3722B-3B51-540D-59F1-752793FD7847}"/>
              </a:ext>
            </a:extLst>
          </p:cNvPr>
          <p:cNvSpPr>
            <a:spLocks noGrp="1"/>
          </p:cNvSpPr>
          <p:nvPr>
            <p:ph type="title"/>
          </p:nvPr>
        </p:nvSpPr>
        <p:spPr/>
        <p:txBody>
          <a:bodyPr/>
          <a:lstStyle/>
          <a:p>
            <a:r>
              <a:rPr lang="en-US" sz="3200" kern="1200" dirty="0">
                <a:solidFill>
                  <a:schemeClr val="tx1"/>
                </a:solidFill>
                <a:latin typeface="+mj-lt"/>
                <a:ea typeface="+mj-ea"/>
                <a:cs typeface="+mj-cs"/>
              </a:rPr>
              <a:t>The Te </a:t>
            </a:r>
            <a:r>
              <a:rPr lang="en-US" sz="3200" kern="1200" dirty="0" err="1">
                <a:solidFill>
                  <a:schemeClr val="tx1"/>
                </a:solidFill>
                <a:latin typeface="+mj-lt"/>
                <a:ea typeface="+mj-ea"/>
                <a:cs typeface="+mj-cs"/>
              </a:rPr>
              <a:t>Rito</a:t>
            </a:r>
            <a:r>
              <a:rPr lang="en-US" sz="3200" kern="1200" dirty="0">
                <a:solidFill>
                  <a:schemeClr val="tx1"/>
                </a:solidFill>
                <a:latin typeface="+mj-lt"/>
                <a:ea typeface="+mj-ea"/>
                <a:cs typeface="+mj-cs"/>
              </a:rPr>
              <a:t> reports and personas</a:t>
            </a:r>
            <a:endParaRPr lang="en-NZ" dirty="0"/>
          </a:p>
        </p:txBody>
      </p:sp>
      <p:pic>
        <p:nvPicPr>
          <p:cNvPr id="5" name="Content Placeholder 5">
            <a:extLst>
              <a:ext uri="{FF2B5EF4-FFF2-40B4-BE49-F238E27FC236}">
                <a16:creationId xmlns:a16="http://schemas.microsoft.com/office/drawing/2014/main" id="{2A39BAB6-A288-1507-C6C0-EC847C3B4061}"/>
              </a:ext>
            </a:extLst>
          </p:cNvPr>
          <p:cNvPicPr>
            <a:picLocks noChangeAspect="1"/>
          </p:cNvPicPr>
          <p:nvPr/>
        </p:nvPicPr>
        <p:blipFill rotWithShape="1">
          <a:blip r:embed="rId3"/>
          <a:srcRect t="2718"/>
          <a:stretch/>
        </p:blipFill>
        <p:spPr>
          <a:xfrm>
            <a:off x="4904282" y="1453011"/>
            <a:ext cx="6155141" cy="3951977"/>
          </a:xfrm>
          <a:prstGeom prst="rect">
            <a:avLst/>
          </a:prstGeom>
        </p:spPr>
      </p:pic>
      <p:sp>
        <p:nvSpPr>
          <p:cNvPr id="7" name="Content Placeholder 6">
            <a:extLst>
              <a:ext uri="{FF2B5EF4-FFF2-40B4-BE49-F238E27FC236}">
                <a16:creationId xmlns:a16="http://schemas.microsoft.com/office/drawing/2014/main" id="{407154E5-251C-2C5E-85A2-6C0C3F722883}"/>
              </a:ext>
            </a:extLst>
          </p:cNvPr>
          <p:cNvSpPr>
            <a:spLocks noGrp="1"/>
          </p:cNvSpPr>
          <p:nvPr>
            <p:ph idx="1"/>
          </p:nvPr>
        </p:nvSpPr>
        <p:spPr>
          <a:xfrm>
            <a:off x="4904282" y="1276985"/>
            <a:ext cx="6684150" cy="4585335"/>
          </a:xfrm>
        </p:spPr>
        <p:txBody>
          <a:bodyPr/>
          <a:lstStyle/>
          <a:p>
            <a:endParaRPr lang="en-NZ" dirty="0"/>
          </a:p>
        </p:txBody>
      </p:sp>
      <p:sp>
        <p:nvSpPr>
          <p:cNvPr id="9" name="TextBox 8">
            <a:extLst>
              <a:ext uri="{FF2B5EF4-FFF2-40B4-BE49-F238E27FC236}">
                <a16:creationId xmlns:a16="http://schemas.microsoft.com/office/drawing/2014/main" id="{7C330C91-BC4A-65AA-B886-F0E90F958FA7}"/>
              </a:ext>
            </a:extLst>
          </p:cNvPr>
          <p:cNvSpPr txBox="1"/>
          <p:nvPr/>
        </p:nvSpPr>
        <p:spPr>
          <a:xfrm>
            <a:off x="609918" y="1276985"/>
            <a:ext cx="376535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Four key themes were gathered from insights from the Te </a:t>
            </a:r>
            <a:r>
              <a:rPr lang="en-US" sz="1800" dirty="0" err="1">
                <a:cs typeface="Arial" panose="020B0604020202020204" pitchFamily="34" charset="0"/>
              </a:rPr>
              <a:t>Rito</a:t>
            </a:r>
            <a:r>
              <a:rPr lang="en-US" sz="1800" dirty="0">
                <a:cs typeface="Arial" panose="020B0604020202020204" pitchFamily="34" charset="0"/>
              </a:rPr>
              <a:t> reports, the personas, our Charter and the Tertiary Education Strategy. </a:t>
            </a:r>
            <a:endParaRPr lang="en-US" sz="1800" dirty="0"/>
          </a:p>
        </p:txBody>
      </p:sp>
    </p:spTree>
    <p:extLst>
      <p:ext uri="{BB962C8B-B14F-4D97-AF65-F5344CB8AC3E}">
        <p14:creationId xmlns:p14="http://schemas.microsoft.com/office/powerpoint/2010/main" val="1370215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D7C4-292A-A2A4-9512-24ADCFF26CD6}"/>
              </a:ext>
            </a:extLst>
          </p:cNvPr>
          <p:cNvSpPr>
            <a:spLocks noGrp="1"/>
          </p:cNvSpPr>
          <p:nvPr>
            <p:ph type="title"/>
          </p:nvPr>
        </p:nvSpPr>
        <p:spPr/>
        <p:txBody>
          <a:bodyPr/>
          <a:lstStyle/>
          <a:p>
            <a:r>
              <a:rPr lang="mi-NZ" dirty="0"/>
              <a:t>Feedback</a:t>
            </a:r>
            <a:endParaRPr lang="en-NZ" dirty="0"/>
          </a:p>
        </p:txBody>
      </p:sp>
      <p:sp>
        <p:nvSpPr>
          <p:cNvPr id="5" name="TextBox 4">
            <a:extLst>
              <a:ext uri="{FF2B5EF4-FFF2-40B4-BE49-F238E27FC236}">
                <a16:creationId xmlns:a16="http://schemas.microsoft.com/office/drawing/2014/main" id="{28C325EB-7FBE-D5CC-E933-5AA1D4137A1F}"/>
              </a:ext>
            </a:extLst>
          </p:cNvPr>
          <p:cNvSpPr txBox="1"/>
          <p:nvPr/>
        </p:nvSpPr>
        <p:spPr>
          <a:xfrm>
            <a:off x="609917" y="1250302"/>
            <a:ext cx="7162483" cy="3970318"/>
          </a:xfrm>
          <a:prstGeom prst="rect">
            <a:avLst/>
          </a:prstGeom>
          <a:noFill/>
        </p:spPr>
        <p:txBody>
          <a:bodyPr wrap="square" rtlCol="0">
            <a:spAutoFit/>
          </a:bodyPr>
          <a:lstStyle/>
          <a:p>
            <a:r>
              <a:rPr lang="en-US" sz="1800" dirty="0"/>
              <a:t>Engagement from our capability team of experts has been fantastic! Feedback about the draft tool and tikanga statements has brought people from across the network together, asking questions, supporting each other and imagining what could work and what won’t.</a:t>
            </a:r>
          </a:p>
          <a:p>
            <a:endParaRPr lang="en-US" sz="1800" dirty="0"/>
          </a:p>
          <a:p>
            <a:r>
              <a:rPr lang="en-US" sz="1800" dirty="0"/>
              <a:t>At our wānanga, we learnt that the roles of an on-campus Kaiako, a training advisor at a WBL subsidiary and an on-job trainer were very different! We had a go at developing a tool that might be used across the Te Pūkenga network to support capability development discussions. </a:t>
            </a:r>
          </a:p>
          <a:p>
            <a:endParaRPr lang="en-US" sz="1800" dirty="0"/>
          </a:p>
          <a:p>
            <a:r>
              <a:rPr lang="en-US" sz="1800" dirty="0"/>
              <a:t>At an online hui with a smaller group of </a:t>
            </a:r>
            <a:r>
              <a:rPr lang="en-US" sz="1800" dirty="0" err="1"/>
              <a:t>capabilty</a:t>
            </a:r>
            <a:r>
              <a:rPr lang="en-US" sz="1800" dirty="0"/>
              <a:t> development experts across the network, we shared this tool, reshaped it a bit after feedback and took it back to the ADI team and the wider capability group for further feedback.</a:t>
            </a:r>
          </a:p>
        </p:txBody>
      </p:sp>
      <p:pic>
        <p:nvPicPr>
          <p:cNvPr id="6" name="Picture 5" descr="A person and person smiling&#10;&#10;Description automatically generated with low confidence">
            <a:extLst>
              <a:ext uri="{FF2B5EF4-FFF2-40B4-BE49-F238E27FC236}">
                <a16:creationId xmlns:a16="http://schemas.microsoft.com/office/drawing/2014/main" id="{B9D3E486-49EC-A745-15E7-E00030222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700" y="1250302"/>
            <a:ext cx="3098069" cy="4130758"/>
          </a:xfrm>
          <a:prstGeom prst="rect">
            <a:avLst/>
          </a:prstGeom>
        </p:spPr>
      </p:pic>
    </p:spTree>
    <p:extLst>
      <p:ext uri="{BB962C8B-B14F-4D97-AF65-F5344CB8AC3E}">
        <p14:creationId xmlns:p14="http://schemas.microsoft.com/office/powerpoint/2010/main" val="152558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B7E95-61DE-4C47-9CC3-5506E2690170}"/>
              </a:ext>
            </a:extLst>
          </p:cNvPr>
          <p:cNvSpPr>
            <a:spLocks noGrp="1"/>
          </p:cNvSpPr>
          <p:nvPr>
            <p:ph type="title"/>
          </p:nvPr>
        </p:nvSpPr>
        <p:spPr>
          <a:xfrm>
            <a:off x="493211" y="363874"/>
            <a:ext cx="11557298" cy="520863"/>
          </a:xfrm>
        </p:spPr>
        <p:txBody>
          <a:bodyPr>
            <a:normAutofit/>
          </a:bodyPr>
          <a:lstStyle/>
          <a:p>
            <a:pPr marL="533400" indent="-533400"/>
            <a:r>
              <a:rPr lang="en-US" sz="2200" dirty="0"/>
              <a:t>DRAFT Tool to support </a:t>
            </a:r>
            <a:r>
              <a:rPr lang="en-US" sz="2200" dirty="0" err="1"/>
              <a:t>Ako</a:t>
            </a:r>
            <a:r>
              <a:rPr lang="en-US" sz="2200" dirty="0"/>
              <a:t> capability discussions</a:t>
            </a:r>
          </a:p>
        </p:txBody>
      </p:sp>
      <p:graphicFrame>
        <p:nvGraphicFramePr>
          <p:cNvPr id="5" name="Table 8">
            <a:extLst>
              <a:ext uri="{FF2B5EF4-FFF2-40B4-BE49-F238E27FC236}">
                <a16:creationId xmlns:a16="http://schemas.microsoft.com/office/drawing/2014/main" id="{A736F759-A517-E9FA-41BD-7B75EF2453FC}"/>
              </a:ext>
            </a:extLst>
          </p:cNvPr>
          <p:cNvGraphicFramePr>
            <a:graphicFrameLocks noGrp="1"/>
          </p:cNvGraphicFramePr>
          <p:nvPr>
            <p:extLst>
              <p:ext uri="{D42A27DB-BD31-4B8C-83A1-F6EECF244321}">
                <p14:modId xmlns:p14="http://schemas.microsoft.com/office/powerpoint/2010/main" val="633989091"/>
              </p:ext>
            </p:extLst>
          </p:nvPr>
        </p:nvGraphicFramePr>
        <p:xfrm>
          <a:off x="595992" y="1531800"/>
          <a:ext cx="11000015" cy="4029876"/>
        </p:xfrm>
        <a:graphic>
          <a:graphicData uri="http://schemas.openxmlformats.org/drawingml/2006/table">
            <a:tbl>
              <a:tblPr firstRow="1" bandRow="1">
                <a:tableStyleId>{93296810-A885-4BE3-A3E7-6D5BEEA58F35}</a:tableStyleId>
              </a:tblPr>
              <a:tblGrid>
                <a:gridCol w="2293191">
                  <a:extLst>
                    <a:ext uri="{9D8B030D-6E8A-4147-A177-3AD203B41FA5}">
                      <a16:colId xmlns:a16="http://schemas.microsoft.com/office/drawing/2014/main" val="930310423"/>
                    </a:ext>
                  </a:extLst>
                </a:gridCol>
                <a:gridCol w="326483">
                  <a:extLst>
                    <a:ext uri="{9D8B030D-6E8A-4147-A177-3AD203B41FA5}">
                      <a16:colId xmlns:a16="http://schemas.microsoft.com/office/drawing/2014/main" val="553125236"/>
                    </a:ext>
                  </a:extLst>
                </a:gridCol>
                <a:gridCol w="2461767">
                  <a:extLst>
                    <a:ext uri="{9D8B030D-6E8A-4147-A177-3AD203B41FA5}">
                      <a16:colId xmlns:a16="http://schemas.microsoft.com/office/drawing/2014/main" val="1782758412"/>
                    </a:ext>
                  </a:extLst>
                </a:gridCol>
                <a:gridCol w="350449">
                  <a:extLst>
                    <a:ext uri="{9D8B030D-6E8A-4147-A177-3AD203B41FA5}">
                      <a16:colId xmlns:a16="http://schemas.microsoft.com/office/drawing/2014/main" val="1598975113"/>
                    </a:ext>
                  </a:extLst>
                </a:gridCol>
                <a:gridCol w="2659372">
                  <a:extLst>
                    <a:ext uri="{9D8B030D-6E8A-4147-A177-3AD203B41FA5}">
                      <a16:colId xmlns:a16="http://schemas.microsoft.com/office/drawing/2014/main" val="493280429"/>
                    </a:ext>
                  </a:extLst>
                </a:gridCol>
                <a:gridCol w="326483">
                  <a:extLst>
                    <a:ext uri="{9D8B030D-6E8A-4147-A177-3AD203B41FA5}">
                      <a16:colId xmlns:a16="http://schemas.microsoft.com/office/drawing/2014/main" val="4274000763"/>
                    </a:ext>
                  </a:extLst>
                </a:gridCol>
                <a:gridCol w="2582270">
                  <a:extLst>
                    <a:ext uri="{9D8B030D-6E8A-4147-A177-3AD203B41FA5}">
                      <a16:colId xmlns:a16="http://schemas.microsoft.com/office/drawing/2014/main" val="1516977458"/>
                    </a:ext>
                  </a:extLst>
                </a:gridCol>
              </a:tblGrid>
              <a:tr h="550617">
                <a:tc>
                  <a:txBody>
                    <a:bodyPr/>
                    <a:lstStyle/>
                    <a:p>
                      <a:r>
                        <a:rPr lang="mi-NZ" dirty="0">
                          <a:solidFill>
                            <a:schemeClr val="bg1"/>
                          </a:solidFill>
                          <a:latin typeface="+mn-lt"/>
                        </a:rPr>
                        <a:t>Ako</a:t>
                      </a:r>
                      <a:endParaRPr lang="en-NZ" dirty="0">
                        <a:solidFill>
                          <a:schemeClr val="bg1"/>
                        </a:solidFill>
                        <a:latin typeface="+mn-lt"/>
                      </a:endParaRPr>
                    </a:p>
                  </a:txBody>
                  <a:tcPr>
                    <a:solidFill>
                      <a:schemeClr val="accent6">
                        <a:lumMod val="75000"/>
                      </a:schemeClr>
                    </a:solidFill>
                  </a:tcPr>
                </a:tc>
                <a:tc>
                  <a:txBody>
                    <a:bodyPr/>
                    <a:lstStyle/>
                    <a:p>
                      <a:endParaRPr lang="en-NZ" dirty="0">
                        <a:latin typeface="+mn-lt"/>
                      </a:endParaRPr>
                    </a:p>
                  </a:txBody>
                  <a:tcPr>
                    <a:solidFill>
                      <a:schemeClr val="bg1"/>
                    </a:solidFill>
                  </a:tcPr>
                </a:tc>
                <a:tc>
                  <a:txBody>
                    <a:bodyPr/>
                    <a:lstStyle/>
                    <a:p>
                      <a:r>
                        <a:rPr lang="en-NZ" sz="1600" dirty="0">
                          <a:latin typeface="+mn-lt"/>
                        </a:rPr>
                        <a:t>Do this occasionally </a:t>
                      </a:r>
                    </a:p>
                  </a:txBody>
                  <a:tcPr>
                    <a:solidFill>
                      <a:schemeClr val="accent6">
                        <a:lumMod val="75000"/>
                      </a:schemeClr>
                    </a:solidFill>
                  </a:tcPr>
                </a:tc>
                <a:tc>
                  <a:txBody>
                    <a:bodyPr/>
                    <a:lstStyle/>
                    <a:p>
                      <a:endParaRPr lang="en-NZ" dirty="0">
                        <a:latin typeface="+mn-lt"/>
                      </a:endParaRPr>
                    </a:p>
                  </a:txBody>
                  <a:tcPr>
                    <a:solidFill>
                      <a:schemeClr val="bg1"/>
                    </a:solidFill>
                  </a:tcPr>
                </a:tc>
                <a:tc>
                  <a:txBody>
                    <a:bodyPr/>
                    <a:lstStyle/>
                    <a:p>
                      <a:r>
                        <a:rPr lang="mi-NZ" sz="1600" dirty="0">
                          <a:latin typeface="+mn-lt"/>
                        </a:rPr>
                        <a:t>Do this regularly </a:t>
                      </a:r>
                      <a:endParaRPr lang="en-NZ" sz="1600" dirty="0">
                        <a:latin typeface="+mn-lt"/>
                      </a:endParaRPr>
                    </a:p>
                  </a:txBody>
                  <a:tcPr>
                    <a:solidFill>
                      <a:schemeClr val="accent6">
                        <a:lumMod val="75000"/>
                      </a:schemeClr>
                    </a:solidFill>
                  </a:tcPr>
                </a:tc>
                <a:tc>
                  <a:txBody>
                    <a:bodyPr/>
                    <a:lstStyle/>
                    <a:p>
                      <a:endParaRPr lang="en-NZ" dirty="0">
                        <a:latin typeface="+mn-lt"/>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sz="1600" dirty="0">
                          <a:latin typeface="+mn-lt"/>
                        </a:rPr>
                        <a:t>Do this often</a:t>
                      </a:r>
                    </a:p>
                    <a:p>
                      <a:endParaRPr lang="en-NZ" sz="1600" dirty="0">
                        <a:latin typeface="+mn-lt"/>
                      </a:endParaRPr>
                    </a:p>
                  </a:txBody>
                  <a:tcPr>
                    <a:solidFill>
                      <a:schemeClr val="accent6">
                        <a:lumMod val="75000"/>
                      </a:schemeClr>
                    </a:solidFill>
                  </a:tcPr>
                </a:tc>
                <a:extLst>
                  <a:ext uri="{0D108BD9-81ED-4DB2-BD59-A6C34878D82A}">
                    <a16:rowId xmlns:a16="http://schemas.microsoft.com/office/drawing/2014/main" val="3606235307"/>
                  </a:ext>
                </a:extLst>
              </a:tr>
              <a:tr h="43380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NZ" sz="1200" b="1" dirty="0">
                          <a:solidFill>
                            <a:schemeClr val="bg1"/>
                          </a:solidFill>
                          <a:effectLst/>
                          <a:latin typeface="+mn-lt"/>
                          <a:ea typeface="Calibri" panose="020F0502020204030204" pitchFamily="34" charset="0"/>
                          <a:cs typeface="Arial" panose="020B0604020202020204" pitchFamily="34" charset="0"/>
                        </a:rPr>
                        <a:t>Get to know your </a:t>
                      </a:r>
                      <a:r>
                        <a:rPr lang="en-NZ" sz="1200" b="1" dirty="0" err="1">
                          <a:solidFill>
                            <a:schemeClr val="bg1"/>
                          </a:solidFill>
                          <a:effectLst/>
                          <a:latin typeface="+mn-lt"/>
                          <a:ea typeface="Calibri" panose="020F0502020204030204" pitchFamily="34" charset="0"/>
                          <a:cs typeface="Arial" panose="020B0604020202020204" pitchFamily="34" charset="0"/>
                        </a:rPr>
                        <a:t>ākonga</a:t>
                      </a:r>
                      <a:endParaRPr lang="en-NZ" sz="1200" b="1" dirty="0">
                        <a:solidFill>
                          <a:schemeClr val="bg1"/>
                        </a:solidFill>
                        <a:effectLst/>
                        <a:latin typeface="+mn-lt"/>
                        <a:ea typeface="Calibri" panose="020F0502020204030204" pitchFamily="34" charset="0"/>
                        <a:cs typeface="Arial" panose="020B0604020202020204" pitchFamily="34" charset="0"/>
                      </a:endParaRPr>
                    </a:p>
                    <a:p>
                      <a:pPr>
                        <a:lnSpc>
                          <a:spcPct val="115000"/>
                        </a:lnSpc>
                        <a:spcAft>
                          <a:spcPts val="1000"/>
                        </a:spcAft>
                      </a:pPr>
                      <a:endParaRPr lang="en-NZ" sz="1200" b="1" dirty="0">
                        <a:solidFill>
                          <a:schemeClr val="bg1"/>
                        </a:solidFill>
                        <a:effectLst/>
                        <a:latin typeface="+mn-lt"/>
                        <a:ea typeface="Calibri" panose="020F0502020204030204" pitchFamily="34" charset="0"/>
                        <a:cs typeface="Arial" panose="020B0604020202020204" pitchFamily="34" charset="0"/>
                      </a:endParaRPr>
                    </a:p>
                  </a:txBody>
                  <a:tcPr marL="68580" marR="68580" marT="0" marB="0">
                    <a:solidFill>
                      <a:schemeClr val="accent6">
                        <a:lumMod val="75000"/>
                      </a:schemeClr>
                    </a:solidFill>
                  </a:tcPr>
                </a:tc>
                <a:tc>
                  <a:txBody>
                    <a:bodyPr/>
                    <a:lstStyle/>
                    <a:p>
                      <a:endParaRPr lang="en-NZ" sz="1200" dirty="0">
                        <a:latin typeface="+mn-lt"/>
                      </a:endParaRPr>
                    </a:p>
                  </a:txBody>
                  <a:tcPr>
                    <a:solidFill>
                      <a:schemeClr val="bg1"/>
                    </a:solidFill>
                  </a:tcPr>
                </a:tc>
                <a:tc>
                  <a:txBody>
                    <a:bodyPr/>
                    <a:lstStyle/>
                    <a:p>
                      <a:r>
                        <a:rPr lang="en-US" sz="1200" dirty="0">
                          <a:latin typeface="+mn-lt"/>
                        </a:rPr>
                        <a:t>Kaiako </a:t>
                      </a:r>
                      <a:r>
                        <a:rPr lang="en-NZ" sz="1200" dirty="0">
                          <a:latin typeface="+mn-lt"/>
                        </a:rPr>
                        <a:t>share and explain</a:t>
                      </a:r>
                    </a:p>
                    <a:p>
                      <a:r>
                        <a:rPr lang="en-US" sz="1200" dirty="0" err="1">
                          <a:latin typeface="+mn-lt"/>
                        </a:rPr>
                        <a:t>Ākonga</a:t>
                      </a:r>
                      <a:r>
                        <a:rPr lang="en-US" sz="1200" dirty="0">
                          <a:latin typeface="+mn-lt"/>
                        </a:rPr>
                        <a:t> </a:t>
                      </a:r>
                      <a:r>
                        <a:rPr lang="en-NZ" sz="1200" dirty="0">
                          <a:latin typeface="+mn-lt"/>
                        </a:rPr>
                        <a:t>listen</a:t>
                      </a:r>
                    </a:p>
                  </a:txBody>
                  <a:tcPr>
                    <a:solidFill>
                      <a:schemeClr val="accent6">
                        <a:lumMod val="20000"/>
                        <a:lumOff val="80000"/>
                      </a:schemeClr>
                    </a:solidFill>
                  </a:tcPr>
                </a:tc>
                <a:tc>
                  <a:txBody>
                    <a:bodyPr/>
                    <a:lstStyle/>
                    <a:p>
                      <a:endParaRPr lang="en-NZ" sz="1200" dirty="0">
                        <a:latin typeface="+mn-lt"/>
                      </a:endParaRPr>
                    </a:p>
                  </a:txBody>
                  <a:tcPr>
                    <a:solidFill>
                      <a:schemeClr val="bg1"/>
                    </a:solidFill>
                  </a:tcPr>
                </a:tc>
                <a:tc>
                  <a:txBody>
                    <a:bodyPr/>
                    <a:lstStyle/>
                    <a:p>
                      <a:r>
                        <a:rPr lang="en-US" sz="1200" dirty="0" err="1">
                          <a:latin typeface="+mn-lt"/>
                        </a:rPr>
                        <a:t>Ākonga</a:t>
                      </a:r>
                      <a:r>
                        <a:rPr lang="en-NZ" sz="1200" dirty="0">
                          <a:latin typeface="+mn-lt"/>
                        </a:rPr>
                        <a:t> share and explain</a:t>
                      </a:r>
                    </a:p>
                    <a:p>
                      <a:r>
                        <a:rPr lang="en-US" sz="1200" dirty="0">
                          <a:latin typeface="+mn-lt"/>
                        </a:rPr>
                        <a:t>Kaiako</a:t>
                      </a:r>
                      <a:r>
                        <a:rPr lang="en-NZ" sz="1200" dirty="0">
                          <a:latin typeface="+mn-lt"/>
                        </a:rPr>
                        <a:t> watch and listen</a:t>
                      </a:r>
                    </a:p>
                  </a:txBody>
                  <a:tcPr>
                    <a:solidFill>
                      <a:schemeClr val="accent6">
                        <a:lumMod val="40000"/>
                        <a:lumOff val="60000"/>
                      </a:schemeClr>
                    </a:solidFill>
                  </a:tcPr>
                </a:tc>
                <a:tc>
                  <a:txBody>
                    <a:bodyPr/>
                    <a:lstStyle/>
                    <a:p>
                      <a:endParaRPr lang="en-NZ" sz="1200" dirty="0">
                        <a:latin typeface="+mn-lt"/>
                      </a:endParaRPr>
                    </a:p>
                  </a:txBody>
                  <a:tcPr>
                    <a:solidFill>
                      <a:schemeClr val="bg1"/>
                    </a:solidFill>
                  </a:tcPr>
                </a:tc>
                <a:tc>
                  <a:txBody>
                    <a:bodyPr/>
                    <a:lstStyle/>
                    <a:p>
                      <a:r>
                        <a:rPr lang="en-US" sz="1200" dirty="0" err="1">
                          <a:solidFill>
                            <a:schemeClr val="tx1"/>
                          </a:solidFill>
                          <a:latin typeface="+mn-lt"/>
                        </a:rPr>
                        <a:t>Ākonga</a:t>
                      </a:r>
                      <a:r>
                        <a:rPr lang="en-US" sz="1200" dirty="0">
                          <a:solidFill>
                            <a:schemeClr val="tx1"/>
                          </a:solidFill>
                          <a:latin typeface="+mn-lt"/>
                        </a:rPr>
                        <a:t> use their strengths, knowledge and experiences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Kaiako learn from </a:t>
                      </a:r>
                      <a:r>
                        <a:rPr lang="en-US" sz="1200" dirty="0" err="1">
                          <a:solidFill>
                            <a:schemeClr val="tx1"/>
                          </a:solidFill>
                          <a:latin typeface="+mn-lt"/>
                        </a:rPr>
                        <a:t>ākonga</a:t>
                      </a:r>
                      <a:endParaRPr lang="en-US" sz="1200" dirty="0">
                        <a:solidFill>
                          <a:schemeClr val="tx1"/>
                        </a:solidFill>
                        <a:latin typeface="+mn-lt"/>
                      </a:endParaRPr>
                    </a:p>
                  </a:txBody>
                  <a:tcPr>
                    <a:solidFill>
                      <a:schemeClr val="accent6">
                        <a:lumMod val="60000"/>
                        <a:lumOff val="40000"/>
                      </a:schemeClr>
                    </a:solidFill>
                  </a:tcPr>
                </a:tc>
                <a:extLst>
                  <a:ext uri="{0D108BD9-81ED-4DB2-BD59-A6C34878D82A}">
                    <a16:rowId xmlns:a16="http://schemas.microsoft.com/office/drawing/2014/main" val="591404148"/>
                  </a:ext>
                </a:extLst>
              </a:tr>
              <a:tr h="6838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NZ" sz="1200" b="1" dirty="0">
                          <a:solidFill>
                            <a:schemeClr val="bg1"/>
                          </a:solidFill>
                          <a:effectLst/>
                          <a:latin typeface="+mn-lt"/>
                          <a:ea typeface="Calibri" panose="020F0502020204030204" pitchFamily="34" charset="0"/>
                          <a:cs typeface="Arial" panose="020B0604020202020204" pitchFamily="34" charset="0"/>
                        </a:rPr>
                        <a:t>Design and support learning experiences</a:t>
                      </a:r>
                    </a:p>
                  </a:txBody>
                  <a:tcPr marL="68580" marR="68580" marT="0" marB="0">
                    <a:solidFill>
                      <a:schemeClr val="accent6">
                        <a:lumMod val="75000"/>
                      </a:schemeClr>
                    </a:solidFill>
                  </a:tcPr>
                </a:tc>
                <a:tc>
                  <a:txBody>
                    <a:bodyPr/>
                    <a:lstStyle/>
                    <a:p>
                      <a:endParaRPr lang="en-NZ" sz="1200" dirty="0">
                        <a:latin typeface="+mn-lt"/>
                      </a:endParaRPr>
                    </a:p>
                  </a:txBody>
                  <a:tcPr>
                    <a:solidFill>
                      <a:schemeClr val="bg1"/>
                    </a:solidFill>
                  </a:tcPr>
                </a:tc>
                <a:tc>
                  <a:txBody>
                    <a:bodyPr/>
                    <a:lstStyle/>
                    <a:p>
                      <a:r>
                        <a:rPr lang="en-US" sz="1200" dirty="0">
                          <a:latin typeface="+mn-lt"/>
                        </a:rPr>
                        <a:t>Kaiako present &amp; demonstrate</a:t>
                      </a:r>
                    </a:p>
                    <a:p>
                      <a:r>
                        <a:rPr lang="en-US" sz="1200" dirty="0" err="1">
                          <a:latin typeface="+mn-lt"/>
                        </a:rPr>
                        <a:t>Ākonga</a:t>
                      </a:r>
                      <a:r>
                        <a:rPr lang="en-US" sz="1200" dirty="0">
                          <a:latin typeface="+mn-lt"/>
                        </a:rPr>
                        <a:t> listen and watch</a:t>
                      </a:r>
                    </a:p>
                    <a:p>
                      <a:endParaRPr lang="en-NZ" sz="1200" dirty="0">
                        <a:latin typeface="+mn-lt"/>
                      </a:endParaRPr>
                    </a:p>
                  </a:txBody>
                  <a:tcPr>
                    <a:solidFill>
                      <a:schemeClr val="accent6">
                        <a:lumMod val="20000"/>
                        <a:lumOff val="80000"/>
                      </a:schemeClr>
                    </a:solidFill>
                  </a:tcPr>
                </a:tc>
                <a:tc>
                  <a:txBody>
                    <a:bodyPr/>
                    <a:lstStyle/>
                    <a:p>
                      <a:endParaRPr lang="en-NZ" sz="1200" dirty="0">
                        <a:latin typeface="+mn-lt"/>
                      </a:endParaRPr>
                    </a:p>
                  </a:txBody>
                  <a:tcPr>
                    <a:solidFill>
                      <a:schemeClr val="bg1"/>
                    </a:solidFill>
                  </a:tcPr>
                </a:tc>
                <a:tc>
                  <a:txBody>
                    <a:bodyPr/>
                    <a:lstStyle/>
                    <a:p>
                      <a:r>
                        <a:rPr lang="en-US" sz="1200" dirty="0" err="1">
                          <a:latin typeface="+mn-lt"/>
                        </a:rPr>
                        <a:t>Ākonga</a:t>
                      </a:r>
                      <a:r>
                        <a:rPr lang="en-US" sz="1200" dirty="0">
                          <a:latin typeface="+mn-lt"/>
                        </a:rPr>
                        <a:t> try things</a:t>
                      </a:r>
                    </a:p>
                    <a:p>
                      <a:r>
                        <a:rPr lang="en-US" sz="1200" dirty="0">
                          <a:latin typeface="+mn-lt"/>
                        </a:rPr>
                        <a:t>Kaiako mentor</a:t>
                      </a:r>
                    </a:p>
                  </a:txBody>
                  <a:tcPr>
                    <a:solidFill>
                      <a:schemeClr val="accent6">
                        <a:lumMod val="40000"/>
                        <a:lumOff val="60000"/>
                      </a:schemeClr>
                    </a:solidFill>
                  </a:tcPr>
                </a:tc>
                <a:tc>
                  <a:txBody>
                    <a:bodyPr/>
                    <a:lstStyle/>
                    <a:p>
                      <a:endParaRPr lang="en-NZ" sz="1200" dirty="0">
                        <a:latin typeface="+mn-lt"/>
                      </a:endParaRPr>
                    </a:p>
                  </a:txBody>
                  <a:tcPr>
                    <a:solidFill>
                      <a:schemeClr val="bg1"/>
                    </a:solidFill>
                  </a:tcPr>
                </a:tc>
                <a:tc>
                  <a:txBody>
                    <a:bodyPr/>
                    <a:lstStyle/>
                    <a:p>
                      <a:r>
                        <a:rPr lang="en-US" sz="1200" dirty="0" err="1">
                          <a:latin typeface="+mn-lt"/>
                        </a:rPr>
                        <a:t>Ākonga</a:t>
                      </a:r>
                      <a:r>
                        <a:rPr lang="en-US" sz="1200" dirty="0">
                          <a:latin typeface="+mn-lt"/>
                        </a:rPr>
                        <a:t> solve problems</a:t>
                      </a:r>
                    </a:p>
                    <a:p>
                      <a:r>
                        <a:rPr lang="en-US" sz="1200" dirty="0">
                          <a:solidFill>
                            <a:schemeClr val="tx1"/>
                          </a:solidFill>
                          <a:latin typeface="+mn-lt"/>
                        </a:rPr>
                        <a:t>Kaiako coach</a:t>
                      </a:r>
                    </a:p>
                  </a:txBody>
                  <a:tcPr>
                    <a:solidFill>
                      <a:schemeClr val="accent6">
                        <a:lumMod val="60000"/>
                        <a:lumOff val="40000"/>
                      </a:schemeClr>
                    </a:solidFill>
                  </a:tcPr>
                </a:tc>
                <a:extLst>
                  <a:ext uri="{0D108BD9-81ED-4DB2-BD59-A6C34878D82A}">
                    <a16:rowId xmlns:a16="http://schemas.microsoft.com/office/drawing/2014/main" val="2803552180"/>
                  </a:ext>
                </a:extLst>
              </a:tr>
              <a:tr h="83349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NZ" sz="1200" b="1" dirty="0">
                          <a:solidFill>
                            <a:schemeClr val="bg1"/>
                          </a:solidFill>
                          <a:effectLst/>
                          <a:latin typeface="+mn-lt"/>
                          <a:ea typeface="Calibri" panose="020F0502020204030204" pitchFamily="34" charset="0"/>
                          <a:cs typeface="Arial" panose="020B0604020202020204" pitchFamily="34" charset="0"/>
                        </a:rPr>
                        <a:t>Facilitate learning experiences for your </a:t>
                      </a:r>
                      <a:r>
                        <a:rPr lang="en-NZ" sz="1200" b="1" dirty="0" err="1">
                          <a:solidFill>
                            <a:schemeClr val="bg1"/>
                          </a:solidFill>
                          <a:effectLst/>
                          <a:latin typeface="+mn-lt"/>
                          <a:ea typeface="Calibri" panose="020F0502020204030204" pitchFamily="34" charset="0"/>
                          <a:cs typeface="Arial" panose="020B0604020202020204" pitchFamily="34" charset="0"/>
                        </a:rPr>
                        <a:t>ākonga</a:t>
                      </a:r>
                      <a:endParaRPr lang="en-NZ" sz="1200" b="1" dirty="0">
                        <a:solidFill>
                          <a:schemeClr val="bg1"/>
                        </a:solidFill>
                        <a:effectLst/>
                        <a:latin typeface="+mn-lt"/>
                        <a:ea typeface="Calibri" panose="020F0502020204030204" pitchFamily="34" charset="0"/>
                        <a:cs typeface="Arial" panose="020B0604020202020204" pitchFamily="34" charset="0"/>
                      </a:endParaRPr>
                    </a:p>
                    <a:p>
                      <a:pPr>
                        <a:lnSpc>
                          <a:spcPct val="115000"/>
                        </a:lnSpc>
                        <a:spcAft>
                          <a:spcPts val="1000"/>
                        </a:spcAft>
                      </a:pPr>
                      <a:endParaRPr lang="en-NZ" sz="1200" b="1" dirty="0">
                        <a:solidFill>
                          <a:schemeClr val="bg1"/>
                        </a:solidFill>
                        <a:effectLst/>
                        <a:latin typeface="+mn-lt"/>
                        <a:ea typeface="Calibri" panose="020F0502020204030204" pitchFamily="34" charset="0"/>
                        <a:cs typeface="Arial" panose="020B0604020202020204" pitchFamily="34" charset="0"/>
                      </a:endParaRPr>
                    </a:p>
                  </a:txBody>
                  <a:tcPr marL="68580" marR="68580" marT="0" marB="0">
                    <a:solidFill>
                      <a:schemeClr val="accent6">
                        <a:lumMod val="75000"/>
                      </a:schemeClr>
                    </a:solidFill>
                  </a:tcPr>
                </a:tc>
                <a:tc>
                  <a:txBody>
                    <a:bodyPr/>
                    <a:lstStyle/>
                    <a:p>
                      <a:endParaRPr lang="en-NZ" sz="1200" dirty="0">
                        <a:latin typeface="+mn-lt"/>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Ākonga</a:t>
                      </a:r>
                      <a:r>
                        <a:rPr lang="en-US" sz="1200" dirty="0">
                          <a:latin typeface="+mn-lt"/>
                        </a:rPr>
                        <a:t> follow instructions</a:t>
                      </a:r>
                      <a:endParaRPr lang="en-NZ" sz="1200" dirty="0">
                        <a:latin typeface="+mn-lt"/>
                      </a:endParaRPr>
                    </a:p>
                    <a:p>
                      <a:r>
                        <a:rPr lang="en-US" sz="1200" dirty="0">
                          <a:latin typeface="+mn-lt"/>
                        </a:rPr>
                        <a:t>Kaiako treat everyone the same</a:t>
                      </a:r>
                    </a:p>
                  </a:txBody>
                  <a:tcPr>
                    <a:solidFill>
                      <a:schemeClr val="accent6">
                        <a:lumMod val="20000"/>
                        <a:lumOff val="80000"/>
                      </a:schemeClr>
                    </a:solidFill>
                  </a:tcPr>
                </a:tc>
                <a:tc>
                  <a:txBody>
                    <a:bodyPr/>
                    <a:lstStyle/>
                    <a:p>
                      <a:endParaRPr lang="en-NZ" sz="1200" dirty="0">
                        <a:latin typeface="+mn-lt"/>
                      </a:endParaRPr>
                    </a:p>
                  </a:txBody>
                  <a:tcPr>
                    <a:solidFill>
                      <a:schemeClr val="bg1"/>
                    </a:solidFill>
                  </a:tcPr>
                </a:tc>
                <a:tc>
                  <a:txBody>
                    <a:bodyPr/>
                    <a:lstStyle/>
                    <a:p>
                      <a:r>
                        <a:rPr lang="en-US" sz="1200" dirty="0" err="1">
                          <a:latin typeface="+mn-lt"/>
                        </a:rPr>
                        <a:t>Ākonga</a:t>
                      </a:r>
                      <a:r>
                        <a:rPr lang="en-US" sz="1200" dirty="0">
                          <a:latin typeface="+mn-lt"/>
                        </a:rPr>
                        <a:t> all learn differently</a:t>
                      </a:r>
                    </a:p>
                    <a:p>
                      <a:r>
                        <a:rPr lang="en-US" sz="1200" dirty="0">
                          <a:latin typeface="+mn-lt"/>
                        </a:rPr>
                        <a:t>Kaiako help </a:t>
                      </a:r>
                      <a:r>
                        <a:rPr lang="en-US" sz="1200" dirty="0" err="1">
                          <a:latin typeface="+mn-lt"/>
                        </a:rPr>
                        <a:t>Ākonga</a:t>
                      </a:r>
                      <a:r>
                        <a:rPr lang="en-US" sz="1200" dirty="0">
                          <a:latin typeface="+mn-lt"/>
                        </a:rPr>
                        <a:t> learn</a:t>
                      </a:r>
                    </a:p>
                    <a:p>
                      <a:endParaRPr lang="en-NZ" sz="1200" dirty="0">
                        <a:latin typeface="+mn-lt"/>
                      </a:endParaRPr>
                    </a:p>
                  </a:txBody>
                  <a:tcPr>
                    <a:solidFill>
                      <a:schemeClr val="accent6">
                        <a:lumMod val="40000"/>
                        <a:lumOff val="60000"/>
                      </a:schemeClr>
                    </a:solidFill>
                  </a:tcPr>
                </a:tc>
                <a:tc>
                  <a:txBody>
                    <a:bodyPr/>
                    <a:lstStyle/>
                    <a:p>
                      <a:endParaRPr lang="en-NZ" sz="1200" dirty="0">
                        <a:solidFill>
                          <a:schemeClr val="tx1"/>
                        </a:solidFill>
                        <a:latin typeface="+mn-lt"/>
                      </a:endParaRPr>
                    </a:p>
                  </a:txBody>
                  <a:tcPr>
                    <a:solidFill>
                      <a:schemeClr val="bg1"/>
                    </a:solidFill>
                  </a:tcPr>
                </a:tc>
                <a:tc>
                  <a:txBody>
                    <a:bodyPr/>
                    <a:lstStyle/>
                    <a:p>
                      <a:r>
                        <a:rPr lang="en-US" sz="1200" dirty="0" err="1">
                          <a:latin typeface="+mn-lt"/>
                        </a:rPr>
                        <a:t>Ākonga</a:t>
                      </a:r>
                      <a:r>
                        <a:rPr lang="en-US" sz="1200" dirty="0">
                          <a:latin typeface="+mn-lt"/>
                        </a:rPr>
                        <a:t> </a:t>
                      </a:r>
                      <a:r>
                        <a:rPr lang="en-US" sz="1200" dirty="0">
                          <a:solidFill>
                            <a:schemeClr val="tx1"/>
                          </a:solidFill>
                          <a:latin typeface="+mn-lt"/>
                        </a:rPr>
                        <a:t>learn together (</a:t>
                      </a:r>
                      <a:r>
                        <a:rPr lang="en-US" sz="1200" dirty="0" err="1">
                          <a:solidFill>
                            <a:schemeClr val="tx1"/>
                          </a:solidFill>
                          <a:latin typeface="+mn-lt"/>
                        </a:rPr>
                        <a:t>tuakana-teina</a:t>
                      </a:r>
                      <a:r>
                        <a:rPr lang="en-US" sz="1200" dirty="0">
                          <a:solidFill>
                            <a:schemeClr val="tx1"/>
                          </a:solidFill>
                          <a:latin typeface="+mn-lt"/>
                        </a:rPr>
                        <a:t>) </a:t>
                      </a:r>
                    </a:p>
                    <a:p>
                      <a:r>
                        <a:rPr lang="en-US" sz="1200" dirty="0">
                          <a:latin typeface="+mn-lt"/>
                        </a:rPr>
                        <a:t>Kaiako </a:t>
                      </a:r>
                      <a:r>
                        <a:rPr lang="en-US" sz="1200" dirty="0">
                          <a:solidFill>
                            <a:schemeClr val="tx1"/>
                          </a:solidFill>
                          <a:latin typeface="+mn-lt"/>
                        </a:rPr>
                        <a:t>provide the activity, job or scenario</a:t>
                      </a:r>
                    </a:p>
                    <a:p>
                      <a:endParaRPr lang="en-NZ" sz="1200" dirty="0">
                        <a:solidFill>
                          <a:schemeClr val="tx1"/>
                        </a:solidFill>
                        <a:latin typeface="+mn-lt"/>
                      </a:endParaRPr>
                    </a:p>
                  </a:txBody>
                  <a:tcPr>
                    <a:solidFill>
                      <a:schemeClr val="accent6">
                        <a:lumMod val="60000"/>
                        <a:lumOff val="40000"/>
                      </a:schemeClr>
                    </a:solidFill>
                  </a:tcPr>
                </a:tc>
                <a:extLst>
                  <a:ext uri="{0D108BD9-81ED-4DB2-BD59-A6C34878D82A}">
                    <a16:rowId xmlns:a16="http://schemas.microsoft.com/office/drawing/2014/main" val="1736032424"/>
                  </a:ext>
                </a:extLst>
              </a:tr>
              <a:tr h="660237">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NZ" sz="1200" b="1" dirty="0">
                          <a:solidFill>
                            <a:schemeClr val="bg1"/>
                          </a:solidFill>
                          <a:effectLst/>
                          <a:latin typeface="+mn-lt"/>
                          <a:ea typeface="Calibri" panose="020F0502020204030204" pitchFamily="34" charset="0"/>
                          <a:cs typeface="Arial" panose="020B0604020202020204" pitchFamily="34" charset="0"/>
                        </a:rPr>
                        <a:t>Find out if your </a:t>
                      </a:r>
                      <a:r>
                        <a:rPr lang="en-NZ" sz="1200" b="1" dirty="0" err="1">
                          <a:solidFill>
                            <a:schemeClr val="bg1"/>
                          </a:solidFill>
                          <a:effectLst/>
                          <a:latin typeface="+mn-lt"/>
                          <a:ea typeface="Calibri" panose="020F0502020204030204" pitchFamily="34" charset="0"/>
                          <a:cs typeface="Arial" panose="020B0604020202020204" pitchFamily="34" charset="0"/>
                        </a:rPr>
                        <a:t>ākonga</a:t>
                      </a:r>
                      <a:r>
                        <a:rPr lang="en-NZ" sz="1200" b="1" dirty="0">
                          <a:solidFill>
                            <a:schemeClr val="bg1"/>
                          </a:solidFill>
                          <a:effectLst/>
                          <a:latin typeface="+mn-lt"/>
                          <a:ea typeface="Calibri" panose="020F0502020204030204" pitchFamily="34" charset="0"/>
                          <a:cs typeface="Arial" panose="020B0604020202020204" pitchFamily="34" charset="0"/>
                        </a:rPr>
                        <a:t> have gained new knowledge and skills</a:t>
                      </a:r>
                    </a:p>
                    <a:p>
                      <a:pPr>
                        <a:lnSpc>
                          <a:spcPct val="115000"/>
                        </a:lnSpc>
                        <a:spcAft>
                          <a:spcPts val="1000"/>
                        </a:spcAft>
                      </a:pPr>
                      <a:endParaRPr lang="en-NZ" sz="1200" b="1" dirty="0">
                        <a:solidFill>
                          <a:schemeClr val="bg1"/>
                        </a:solidFill>
                        <a:effectLst/>
                        <a:latin typeface="+mn-lt"/>
                        <a:ea typeface="Calibri" panose="020F0502020204030204" pitchFamily="34" charset="0"/>
                        <a:cs typeface="Arial" panose="020B0604020202020204" pitchFamily="34" charset="0"/>
                      </a:endParaRPr>
                    </a:p>
                  </a:txBody>
                  <a:tcPr marL="68580" marR="68580" marT="0" marB="0">
                    <a:solidFill>
                      <a:schemeClr val="accent6">
                        <a:lumMod val="75000"/>
                      </a:schemeClr>
                    </a:solidFill>
                  </a:tcPr>
                </a:tc>
                <a:tc>
                  <a:txBody>
                    <a:bodyPr/>
                    <a:lstStyle/>
                    <a:p>
                      <a:endParaRPr lang="en-NZ" sz="1200" dirty="0">
                        <a:latin typeface="+mn-lt"/>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Ākonga</a:t>
                      </a:r>
                      <a:r>
                        <a:rPr lang="en-US" sz="1200" dirty="0">
                          <a:latin typeface="+mn-lt"/>
                        </a:rPr>
                        <a:t> copy </a:t>
                      </a:r>
                    </a:p>
                    <a:p>
                      <a:r>
                        <a:rPr lang="en-US" sz="1200" dirty="0">
                          <a:latin typeface="+mn-lt"/>
                        </a:rPr>
                        <a:t>Kaiako give feedback </a:t>
                      </a:r>
                    </a:p>
                    <a:p>
                      <a:endParaRPr lang="en-NZ" sz="1200" dirty="0">
                        <a:latin typeface="+mn-lt"/>
                      </a:endParaRPr>
                    </a:p>
                  </a:txBody>
                  <a:tcPr>
                    <a:solidFill>
                      <a:schemeClr val="accent6">
                        <a:lumMod val="20000"/>
                        <a:lumOff val="80000"/>
                      </a:schemeClr>
                    </a:solidFill>
                  </a:tcPr>
                </a:tc>
                <a:tc>
                  <a:txBody>
                    <a:bodyPr/>
                    <a:lstStyle/>
                    <a:p>
                      <a:endParaRPr lang="en-NZ" sz="1200" dirty="0">
                        <a:latin typeface="+mn-lt"/>
                      </a:endParaRPr>
                    </a:p>
                  </a:txBody>
                  <a:tcPr>
                    <a:solidFill>
                      <a:schemeClr val="bg1"/>
                    </a:solidFill>
                  </a:tcPr>
                </a:tc>
                <a:tc>
                  <a:txBody>
                    <a:bodyPr/>
                    <a:lstStyle/>
                    <a:p>
                      <a:r>
                        <a:rPr lang="en-US" sz="1200" dirty="0" err="1">
                          <a:latin typeface="+mn-lt"/>
                        </a:rPr>
                        <a:t>Ākonga</a:t>
                      </a:r>
                      <a:r>
                        <a:rPr lang="en-US" sz="1200" dirty="0">
                          <a:latin typeface="+mn-lt"/>
                        </a:rPr>
                        <a:t> give feedback to each other</a:t>
                      </a:r>
                    </a:p>
                    <a:p>
                      <a:r>
                        <a:rPr lang="en-US" sz="1200" dirty="0">
                          <a:latin typeface="+mn-lt"/>
                        </a:rPr>
                        <a:t>Kaiako listen, watch and feedback</a:t>
                      </a:r>
                    </a:p>
                    <a:p>
                      <a:endParaRPr lang="en-NZ" sz="1200" dirty="0">
                        <a:latin typeface="+mn-lt"/>
                      </a:endParaRPr>
                    </a:p>
                  </a:txBody>
                  <a:tcPr>
                    <a:solidFill>
                      <a:schemeClr val="accent6">
                        <a:lumMod val="40000"/>
                        <a:lumOff val="60000"/>
                      </a:schemeClr>
                    </a:solidFill>
                  </a:tcPr>
                </a:tc>
                <a:tc>
                  <a:txBody>
                    <a:bodyPr/>
                    <a:lstStyle/>
                    <a:p>
                      <a:endParaRPr lang="en-NZ" sz="1200" dirty="0">
                        <a:latin typeface="+mn-lt"/>
                      </a:endParaRPr>
                    </a:p>
                  </a:txBody>
                  <a:tcPr>
                    <a:solidFill>
                      <a:schemeClr val="bg1"/>
                    </a:solidFill>
                  </a:tcPr>
                </a:tc>
                <a:tc>
                  <a:txBody>
                    <a:bodyPr/>
                    <a:lstStyle/>
                    <a:p>
                      <a:r>
                        <a:rPr lang="en-US" sz="1200" dirty="0" err="1">
                          <a:latin typeface="+mn-lt"/>
                        </a:rPr>
                        <a:t>Ākonga</a:t>
                      </a:r>
                      <a:r>
                        <a:rPr lang="en-US" sz="1200" dirty="0">
                          <a:latin typeface="+mn-lt"/>
                        </a:rPr>
                        <a:t> learn from experience and know when they’re successful</a:t>
                      </a:r>
                    </a:p>
                    <a:p>
                      <a:r>
                        <a:rPr lang="en-US" sz="1200" dirty="0">
                          <a:latin typeface="+mn-lt"/>
                        </a:rPr>
                        <a:t>Kaiako ask questions</a:t>
                      </a:r>
                    </a:p>
                  </a:txBody>
                  <a:tcPr>
                    <a:solidFill>
                      <a:schemeClr val="accent6">
                        <a:lumMod val="60000"/>
                        <a:lumOff val="40000"/>
                      </a:schemeClr>
                    </a:solidFill>
                  </a:tcPr>
                </a:tc>
                <a:extLst>
                  <a:ext uri="{0D108BD9-81ED-4DB2-BD59-A6C34878D82A}">
                    <a16:rowId xmlns:a16="http://schemas.microsoft.com/office/drawing/2014/main" val="118751137"/>
                  </a:ext>
                </a:extLst>
              </a:tr>
              <a:tr h="547680">
                <a:tc gridSpan="7">
                  <a:txBody>
                    <a:bodyPr/>
                    <a:lstStyle/>
                    <a:p>
                      <a:pPr algn="ctr">
                        <a:lnSpc>
                          <a:spcPct val="115000"/>
                        </a:lnSpc>
                        <a:spcAft>
                          <a:spcPts val="1000"/>
                        </a:spcAft>
                      </a:pPr>
                      <a:r>
                        <a:rPr lang="en-NZ" sz="1600" kern="1200" dirty="0">
                          <a:solidFill>
                            <a:schemeClr val="bg1"/>
                          </a:solidFill>
                          <a:effectLst/>
                          <a:latin typeface="+mn-lt"/>
                          <a:ea typeface="+mn-ea"/>
                          <a:cs typeface="Arial" panose="020B0604020202020204" pitchFamily="34" charset="0"/>
                        </a:rPr>
                        <a:t>Think about what has worked and what you could do differently</a:t>
                      </a:r>
                      <a:endParaRPr lang="en-NZ" sz="1600" kern="12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solidFill>
                      <a:schemeClr val="accent6">
                        <a:lumMod val="75000"/>
                      </a:schemeClr>
                    </a:solidFill>
                  </a:tcPr>
                </a:tc>
                <a:tc hMerge="1">
                  <a:txBody>
                    <a:bodyPr/>
                    <a:lstStyle/>
                    <a:p>
                      <a:endParaRPr lang="en-NZ" sz="1100" dirty="0"/>
                    </a:p>
                  </a:txBody>
                  <a:tcPr>
                    <a:solidFill>
                      <a:schemeClr val="bg1"/>
                    </a:solidFill>
                  </a:tcPr>
                </a:tc>
                <a:tc hMerge="1">
                  <a:txBody>
                    <a:bodyPr/>
                    <a:lstStyle/>
                    <a:p>
                      <a:endParaRPr lang="en-NZ" sz="1100" dirty="0"/>
                    </a:p>
                  </a:txBody>
                  <a:tcPr>
                    <a:solidFill>
                      <a:schemeClr val="accent6">
                        <a:lumMod val="20000"/>
                        <a:lumOff val="80000"/>
                      </a:schemeClr>
                    </a:solidFill>
                  </a:tcPr>
                </a:tc>
                <a:tc hMerge="1">
                  <a:txBody>
                    <a:bodyPr/>
                    <a:lstStyle/>
                    <a:p>
                      <a:endParaRPr lang="en-NZ" sz="1100" dirty="0"/>
                    </a:p>
                  </a:txBody>
                  <a:tcPr>
                    <a:solidFill>
                      <a:schemeClr val="bg1"/>
                    </a:solidFill>
                  </a:tcPr>
                </a:tc>
                <a:tc hMerge="1">
                  <a:txBody>
                    <a:bodyPr/>
                    <a:lstStyle/>
                    <a:p>
                      <a:endParaRPr lang="en-NZ" sz="1100" dirty="0"/>
                    </a:p>
                  </a:txBody>
                  <a:tcPr>
                    <a:solidFill>
                      <a:schemeClr val="accent6">
                        <a:lumMod val="40000"/>
                        <a:lumOff val="60000"/>
                      </a:schemeClr>
                    </a:solidFill>
                  </a:tcPr>
                </a:tc>
                <a:tc hMerge="1">
                  <a:txBody>
                    <a:bodyPr/>
                    <a:lstStyle/>
                    <a:p>
                      <a:endParaRPr lang="en-NZ" sz="1100" dirty="0"/>
                    </a:p>
                  </a:txBody>
                  <a:tcPr>
                    <a:solidFill>
                      <a:schemeClr val="bg1"/>
                    </a:solidFill>
                  </a:tcPr>
                </a:tc>
                <a:tc hMerge="1">
                  <a:txBody>
                    <a:bodyPr/>
                    <a:lstStyle/>
                    <a:p>
                      <a:endParaRPr lang="en-NZ" sz="1100" dirty="0"/>
                    </a:p>
                  </a:txBody>
                  <a:tcPr>
                    <a:solidFill>
                      <a:schemeClr val="accent6">
                        <a:lumMod val="60000"/>
                        <a:lumOff val="40000"/>
                      </a:schemeClr>
                    </a:solidFill>
                  </a:tcPr>
                </a:tc>
                <a:extLst>
                  <a:ext uri="{0D108BD9-81ED-4DB2-BD59-A6C34878D82A}">
                    <a16:rowId xmlns:a16="http://schemas.microsoft.com/office/drawing/2014/main" val="3610335651"/>
                  </a:ext>
                </a:extLst>
              </a:tr>
            </a:tbl>
          </a:graphicData>
        </a:graphic>
      </p:graphicFrame>
      <p:graphicFrame>
        <p:nvGraphicFramePr>
          <p:cNvPr id="7" name="Diagram 6">
            <a:extLst>
              <a:ext uri="{FF2B5EF4-FFF2-40B4-BE49-F238E27FC236}">
                <a16:creationId xmlns:a16="http://schemas.microsoft.com/office/drawing/2014/main" id="{D93BB8B5-47E7-2CE3-B398-994F4AFC9522}"/>
              </a:ext>
            </a:extLst>
          </p:cNvPr>
          <p:cNvGraphicFramePr/>
          <p:nvPr>
            <p:extLst>
              <p:ext uri="{D42A27DB-BD31-4B8C-83A1-F6EECF244321}">
                <p14:modId xmlns:p14="http://schemas.microsoft.com/office/powerpoint/2010/main" val="2559389402"/>
              </p:ext>
            </p:extLst>
          </p:nvPr>
        </p:nvGraphicFramePr>
        <p:xfrm>
          <a:off x="7388352" y="200635"/>
          <a:ext cx="4494820" cy="1133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Curved Right 2">
            <a:extLst>
              <a:ext uri="{FF2B5EF4-FFF2-40B4-BE49-F238E27FC236}">
                <a16:creationId xmlns:a16="http://schemas.microsoft.com/office/drawing/2014/main" id="{0703F038-13F2-F1B6-EB28-2A0BC6639B69}"/>
              </a:ext>
            </a:extLst>
          </p:cNvPr>
          <p:cNvSpPr/>
          <p:nvPr/>
        </p:nvSpPr>
        <p:spPr>
          <a:xfrm>
            <a:off x="1096602" y="5163142"/>
            <a:ext cx="2099733" cy="618067"/>
          </a:xfrm>
          <a:prstGeom prst="curvedRightArrow">
            <a:avLst>
              <a:gd name="adj1" fmla="val 25000"/>
              <a:gd name="adj2" fmla="val 50000"/>
              <a:gd name="adj3" fmla="val 25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8" name="Arrow: Curved Left 7">
            <a:extLst>
              <a:ext uri="{FF2B5EF4-FFF2-40B4-BE49-F238E27FC236}">
                <a16:creationId xmlns:a16="http://schemas.microsoft.com/office/drawing/2014/main" id="{5C44E01D-CB7C-32DE-623C-D61DB389E76A}"/>
              </a:ext>
            </a:extLst>
          </p:cNvPr>
          <p:cNvSpPr/>
          <p:nvPr/>
        </p:nvSpPr>
        <p:spPr>
          <a:xfrm flipV="1">
            <a:off x="8838863" y="5017166"/>
            <a:ext cx="2175933" cy="618067"/>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cxnSp>
        <p:nvCxnSpPr>
          <p:cNvPr id="10" name="Straight Arrow Connector 9">
            <a:extLst>
              <a:ext uri="{FF2B5EF4-FFF2-40B4-BE49-F238E27FC236}">
                <a16:creationId xmlns:a16="http://schemas.microsoft.com/office/drawing/2014/main" id="{7D3AF60B-B064-DB72-C7F4-2ED1DCB0F601}"/>
              </a:ext>
            </a:extLst>
          </p:cNvPr>
          <p:cNvCxnSpPr>
            <a:cxnSpLocks/>
          </p:cNvCxnSpPr>
          <p:nvPr/>
        </p:nvCxnSpPr>
        <p:spPr>
          <a:xfrm>
            <a:off x="2269065" y="2624666"/>
            <a:ext cx="304801"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AFC4F24-2101-D2A8-73E0-7CB1724B500B}"/>
              </a:ext>
            </a:extLst>
          </p:cNvPr>
          <p:cNvCxnSpPr>
            <a:cxnSpLocks/>
          </p:cNvCxnSpPr>
          <p:nvPr/>
        </p:nvCxnSpPr>
        <p:spPr>
          <a:xfrm>
            <a:off x="2269063" y="3285066"/>
            <a:ext cx="304801"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4D58B2D-7585-8FF2-E72F-728EC7E32A79}"/>
              </a:ext>
            </a:extLst>
          </p:cNvPr>
          <p:cNvCxnSpPr>
            <a:cxnSpLocks/>
          </p:cNvCxnSpPr>
          <p:nvPr/>
        </p:nvCxnSpPr>
        <p:spPr>
          <a:xfrm>
            <a:off x="2269063" y="3937000"/>
            <a:ext cx="304801"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6E134C6-B6C4-5EFA-B03C-23AB65BE18EC}"/>
              </a:ext>
            </a:extLst>
          </p:cNvPr>
          <p:cNvCxnSpPr>
            <a:cxnSpLocks/>
          </p:cNvCxnSpPr>
          <p:nvPr/>
        </p:nvCxnSpPr>
        <p:spPr>
          <a:xfrm>
            <a:off x="2891534" y="4728802"/>
            <a:ext cx="304801"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E68F413-5827-9C99-70FE-AB84D1376BAF}"/>
              </a:ext>
            </a:extLst>
          </p:cNvPr>
          <p:cNvCxnSpPr>
            <a:cxnSpLocks/>
          </p:cNvCxnSpPr>
          <p:nvPr/>
        </p:nvCxnSpPr>
        <p:spPr>
          <a:xfrm>
            <a:off x="2905756" y="4012522"/>
            <a:ext cx="304801"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CEEF29F-0E3E-A7AA-954D-DDC9A5C54AF3}"/>
              </a:ext>
            </a:extLst>
          </p:cNvPr>
          <p:cNvCxnSpPr>
            <a:cxnSpLocks/>
          </p:cNvCxnSpPr>
          <p:nvPr/>
        </p:nvCxnSpPr>
        <p:spPr>
          <a:xfrm>
            <a:off x="2905755" y="3285066"/>
            <a:ext cx="304801"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4562DCA-526F-6417-F5D9-3D5B53FEA264}"/>
              </a:ext>
            </a:extLst>
          </p:cNvPr>
          <p:cNvCxnSpPr>
            <a:cxnSpLocks/>
          </p:cNvCxnSpPr>
          <p:nvPr/>
        </p:nvCxnSpPr>
        <p:spPr>
          <a:xfrm>
            <a:off x="2905755" y="2477346"/>
            <a:ext cx="304801"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77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white paper with writing on it&#10;&#10;Description automatically generated with medium confidence">
            <a:extLst>
              <a:ext uri="{FF2B5EF4-FFF2-40B4-BE49-F238E27FC236}">
                <a16:creationId xmlns:a16="http://schemas.microsoft.com/office/drawing/2014/main" id="{AF9CFA5D-C676-56FD-BF72-E7A383953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755" y="1170439"/>
            <a:ext cx="3563938" cy="4772025"/>
          </a:xfrm>
          <a:prstGeom prst="rect">
            <a:avLst/>
          </a:prstGeom>
        </p:spPr>
      </p:pic>
      <p:pic>
        <p:nvPicPr>
          <p:cNvPr id="6" name="Content Placeholder 5" descr="A piece of paper with writing on it&#10;&#10;Description automatically generated with low confidence">
            <a:extLst>
              <a:ext uri="{FF2B5EF4-FFF2-40B4-BE49-F238E27FC236}">
                <a16:creationId xmlns:a16="http://schemas.microsoft.com/office/drawing/2014/main" id="{00A3ED58-6AF6-6ADD-C83A-7337164B025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13648" y="1170439"/>
            <a:ext cx="3563938" cy="4772025"/>
          </a:xfrm>
        </p:spPr>
      </p:pic>
      <p:sp>
        <p:nvSpPr>
          <p:cNvPr id="4" name="Title 3">
            <a:extLst>
              <a:ext uri="{FF2B5EF4-FFF2-40B4-BE49-F238E27FC236}">
                <a16:creationId xmlns:a16="http://schemas.microsoft.com/office/drawing/2014/main" id="{0F8FA018-3072-21F6-3F90-1341DEFD49FC}"/>
              </a:ext>
            </a:extLst>
          </p:cNvPr>
          <p:cNvSpPr>
            <a:spLocks noGrp="1"/>
          </p:cNvSpPr>
          <p:nvPr>
            <p:ph type="title"/>
          </p:nvPr>
        </p:nvSpPr>
        <p:spPr>
          <a:xfrm>
            <a:off x="606742" y="201083"/>
            <a:ext cx="10978515" cy="590400"/>
          </a:xfrm>
        </p:spPr>
        <p:txBody>
          <a:bodyPr/>
          <a:lstStyle/>
          <a:p>
            <a:r>
              <a:rPr lang="en-NZ" dirty="0">
                <a:solidFill>
                  <a:schemeClr val="tx1"/>
                </a:solidFill>
                <a:latin typeface="Century Gothic" panose="020B0502020202020204" pitchFamily="34" charset="0"/>
              </a:rPr>
              <a:t> </a:t>
            </a:r>
            <a:r>
              <a:rPr lang="en-NZ" dirty="0" err="1">
                <a:solidFill>
                  <a:schemeClr val="tx1"/>
                </a:solidFill>
                <a:latin typeface="Century Gothic" panose="020B0502020202020204" pitchFamily="34" charset="0"/>
              </a:rPr>
              <a:t>Ako</a:t>
            </a:r>
            <a:r>
              <a:rPr lang="en-NZ" dirty="0">
                <a:solidFill>
                  <a:schemeClr val="tx1"/>
                </a:solidFill>
                <a:latin typeface="Century Gothic" panose="020B0502020202020204" pitchFamily="34" charset="0"/>
              </a:rPr>
              <a:t> Framework ideas</a:t>
            </a:r>
          </a:p>
        </p:txBody>
      </p:sp>
    </p:spTree>
    <p:extLst>
      <p:ext uri="{BB962C8B-B14F-4D97-AF65-F5344CB8AC3E}">
        <p14:creationId xmlns:p14="http://schemas.microsoft.com/office/powerpoint/2010/main" val="67837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D7C4-292A-A2A4-9512-24ADCFF26CD6}"/>
              </a:ext>
            </a:extLst>
          </p:cNvPr>
          <p:cNvSpPr>
            <a:spLocks noGrp="1"/>
          </p:cNvSpPr>
          <p:nvPr>
            <p:ph type="title"/>
          </p:nvPr>
        </p:nvSpPr>
        <p:spPr/>
        <p:txBody>
          <a:bodyPr/>
          <a:lstStyle/>
          <a:p>
            <a:r>
              <a:rPr lang="en-US" dirty="0">
                <a:solidFill>
                  <a:schemeClr val="tx1">
                    <a:lumMod val="85000"/>
                    <a:lumOff val="15000"/>
                  </a:schemeClr>
                </a:solidFill>
              </a:rPr>
              <a:t>Taura-Here and the</a:t>
            </a:r>
            <a:r>
              <a:rPr lang="en-US" sz="3200" dirty="0">
                <a:solidFill>
                  <a:schemeClr val="tx1">
                    <a:lumMod val="85000"/>
                    <a:lumOff val="15000"/>
                  </a:schemeClr>
                </a:solidFill>
              </a:rPr>
              <a:t> </a:t>
            </a:r>
            <a:r>
              <a:rPr lang="en-US" sz="3200" dirty="0" err="1">
                <a:solidFill>
                  <a:schemeClr val="tx1">
                    <a:lumMod val="85000"/>
                    <a:lumOff val="15000"/>
                  </a:schemeClr>
                </a:solidFill>
              </a:rPr>
              <a:t>Ako</a:t>
            </a:r>
            <a:r>
              <a:rPr lang="en-US" sz="3200" dirty="0">
                <a:solidFill>
                  <a:schemeClr val="tx1">
                    <a:lumMod val="85000"/>
                    <a:lumOff val="15000"/>
                  </a:schemeClr>
                </a:solidFill>
              </a:rPr>
              <a:t> Framework p</a:t>
            </a:r>
            <a:r>
              <a:rPr lang="en-US" sz="3200" kern="1200" dirty="0">
                <a:solidFill>
                  <a:schemeClr val="tx1">
                    <a:lumMod val="85000"/>
                    <a:lumOff val="15000"/>
                  </a:schemeClr>
                </a:solidFill>
              </a:rPr>
              <a:t>rototypes</a:t>
            </a:r>
            <a:endParaRPr lang="en-NZ" dirty="0"/>
          </a:p>
        </p:txBody>
      </p:sp>
      <p:sp>
        <p:nvSpPr>
          <p:cNvPr id="3" name="TextBox 2">
            <a:extLst>
              <a:ext uri="{FF2B5EF4-FFF2-40B4-BE49-F238E27FC236}">
                <a16:creationId xmlns:a16="http://schemas.microsoft.com/office/drawing/2014/main" id="{D837ABF2-0586-A5BD-3F78-CB85D450FE7F}"/>
              </a:ext>
            </a:extLst>
          </p:cNvPr>
          <p:cNvSpPr txBox="1"/>
          <p:nvPr/>
        </p:nvSpPr>
        <p:spPr>
          <a:xfrm>
            <a:off x="609918" y="1284376"/>
            <a:ext cx="5517502" cy="136101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NZ" dirty="0">
                <a:cs typeface="Arial" panose="020B0604020202020204" pitchFamily="34" charset="0"/>
              </a:rPr>
              <a:t>Using a human centred design approach, we asked </a:t>
            </a:r>
            <a:r>
              <a:rPr lang="mi-NZ" dirty="0">
                <a:cs typeface="Arial" panose="020B0604020202020204" pitchFamily="34" charset="0"/>
              </a:rPr>
              <a:t>Taura-Here (Champions from across the network) to submit Ako Framework prototypes.</a:t>
            </a:r>
            <a:endParaRPr lang="mi-NZ" dirty="0"/>
          </a:p>
          <a:p>
            <a:endParaRPr lang="en-NZ" dirty="0"/>
          </a:p>
        </p:txBody>
      </p:sp>
      <p:pic>
        <p:nvPicPr>
          <p:cNvPr id="4" name="Picture 3" descr="A group of people posing for a photo&#10;&#10;Description automatically generated">
            <a:extLst>
              <a:ext uri="{FF2B5EF4-FFF2-40B4-BE49-F238E27FC236}">
                <a16:creationId xmlns:a16="http://schemas.microsoft.com/office/drawing/2014/main" id="{C8BF3429-9498-671F-9981-892CD313E095}"/>
              </a:ext>
            </a:extLst>
          </p:cNvPr>
          <p:cNvPicPr>
            <a:picLocks noChangeAspect="1"/>
          </p:cNvPicPr>
          <p:nvPr/>
        </p:nvPicPr>
        <p:blipFill rotWithShape="1">
          <a:blip r:embed="rId3">
            <a:extLst>
              <a:ext uri="{28A0092B-C50C-407E-A947-70E740481C1C}">
                <a14:useLocalDpi xmlns:a14="http://schemas.microsoft.com/office/drawing/2010/main" val="0"/>
              </a:ext>
            </a:extLst>
          </a:blip>
          <a:srcRect r="4" b="5844"/>
          <a:stretch/>
        </p:blipFill>
        <p:spPr>
          <a:xfrm>
            <a:off x="6531429" y="1284376"/>
            <a:ext cx="3098535" cy="3890101"/>
          </a:xfrm>
          <a:custGeom>
            <a:avLst/>
            <a:gdLst/>
            <a:ahLst/>
            <a:cxnLst/>
            <a:rect l="l" t="t" r="r" b="b"/>
            <a:pathLst>
              <a:path w="4079551" h="5121742">
                <a:moveTo>
                  <a:pt x="0" y="0"/>
                </a:moveTo>
                <a:lnTo>
                  <a:pt x="1995194" y="0"/>
                </a:lnTo>
                <a:lnTo>
                  <a:pt x="2066032" y="17448"/>
                </a:lnTo>
                <a:cubicBezTo>
                  <a:pt x="2128997" y="23966"/>
                  <a:pt x="2110147" y="27214"/>
                  <a:pt x="2159511" y="26888"/>
                </a:cubicBezTo>
                <a:cubicBezTo>
                  <a:pt x="2164432" y="26525"/>
                  <a:pt x="2173850" y="35708"/>
                  <a:pt x="2192911" y="33431"/>
                </a:cubicBezTo>
                <a:cubicBezTo>
                  <a:pt x="2223081" y="37362"/>
                  <a:pt x="2206425" y="48416"/>
                  <a:pt x="2245068" y="52056"/>
                </a:cubicBezTo>
                <a:cubicBezTo>
                  <a:pt x="2241495" y="55478"/>
                  <a:pt x="2279354" y="53783"/>
                  <a:pt x="2283002" y="65933"/>
                </a:cubicBezTo>
                <a:cubicBezTo>
                  <a:pt x="2299420" y="69803"/>
                  <a:pt x="2324641" y="73066"/>
                  <a:pt x="2343575" y="75274"/>
                </a:cubicBezTo>
                <a:cubicBezTo>
                  <a:pt x="2371943" y="81224"/>
                  <a:pt x="2386065" y="87641"/>
                  <a:pt x="2390257" y="91880"/>
                </a:cubicBezTo>
                <a:cubicBezTo>
                  <a:pt x="2418657" y="98611"/>
                  <a:pt x="2415586" y="99822"/>
                  <a:pt x="2452878" y="114104"/>
                </a:cubicBezTo>
                <a:cubicBezTo>
                  <a:pt x="2474763" y="108974"/>
                  <a:pt x="2493568" y="120070"/>
                  <a:pt x="2502728" y="130204"/>
                </a:cubicBezTo>
                <a:cubicBezTo>
                  <a:pt x="2527501" y="139804"/>
                  <a:pt x="2581310" y="162727"/>
                  <a:pt x="2616700" y="165762"/>
                </a:cubicBezTo>
                <a:cubicBezTo>
                  <a:pt x="2670822" y="165032"/>
                  <a:pt x="2655678" y="176304"/>
                  <a:pt x="2679757" y="184874"/>
                </a:cubicBezTo>
                <a:cubicBezTo>
                  <a:pt x="2698501" y="195527"/>
                  <a:pt x="2695893" y="186329"/>
                  <a:pt x="2715454" y="199796"/>
                </a:cubicBezTo>
                <a:lnTo>
                  <a:pt x="2751684" y="215417"/>
                </a:lnTo>
                <a:lnTo>
                  <a:pt x="2795379" y="239878"/>
                </a:lnTo>
                <a:lnTo>
                  <a:pt x="2805381" y="246602"/>
                </a:lnTo>
                <a:cubicBezTo>
                  <a:pt x="2810511" y="246626"/>
                  <a:pt x="2813766" y="247045"/>
                  <a:pt x="2815845" y="247782"/>
                </a:cubicBezTo>
                <a:cubicBezTo>
                  <a:pt x="2815896" y="247881"/>
                  <a:pt x="2815949" y="247980"/>
                  <a:pt x="2816000" y="248079"/>
                </a:cubicBezTo>
                <a:lnTo>
                  <a:pt x="2830764" y="251040"/>
                </a:lnTo>
                <a:cubicBezTo>
                  <a:pt x="2847879" y="251404"/>
                  <a:pt x="2882218" y="277370"/>
                  <a:pt x="2898472" y="276678"/>
                </a:cubicBezTo>
                <a:cubicBezTo>
                  <a:pt x="2905647" y="293133"/>
                  <a:pt x="2902453" y="265766"/>
                  <a:pt x="2929804" y="280704"/>
                </a:cubicBezTo>
                <a:cubicBezTo>
                  <a:pt x="2941996" y="282696"/>
                  <a:pt x="2947122" y="284716"/>
                  <a:pt x="2957338" y="286247"/>
                </a:cubicBezTo>
                <a:cubicBezTo>
                  <a:pt x="2957479" y="286667"/>
                  <a:pt x="2990960" y="289467"/>
                  <a:pt x="2991101" y="289887"/>
                </a:cubicBezTo>
                <a:lnTo>
                  <a:pt x="3015504" y="293980"/>
                </a:lnTo>
                <a:lnTo>
                  <a:pt x="3021078" y="296051"/>
                </a:lnTo>
                <a:lnTo>
                  <a:pt x="3053567" y="292851"/>
                </a:lnTo>
                <a:lnTo>
                  <a:pt x="3069787" y="292672"/>
                </a:lnTo>
                <a:lnTo>
                  <a:pt x="3075539" y="289579"/>
                </a:lnTo>
                <a:cubicBezTo>
                  <a:pt x="3081105" y="287930"/>
                  <a:pt x="3088240" y="287741"/>
                  <a:pt x="3098888" y="290860"/>
                </a:cubicBezTo>
                <a:lnTo>
                  <a:pt x="3101129" y="292153"/>
                </a:lnTo>
                <a:lnTo>
                  <a:pt x="3133932" y="286561"/>
                </a:lnTo>
                <a:cubicBezTo>
                  <a:pt x="3140944" y="284784"/>
                  <a:pt x="3168952" y="294171"/>
                  <a:pt x="3174858" y="290616"/>
                </a:cubicBezTo>
                <a:cubicBezTo>
                  <a:pt x="3230764" y="295457"/>
                  <a:pt x="3264969" y="278925"/>
                  <a:pt x="3333227" y="290351"/>
                </a:cubicBezTo>
                <a:cubicBezTo>
                  <a:pt x="3378919" y="294938"/>
                  <a:pt x="3404596" y="294841"/>
                  <a:pt x="3434083" y="298450"/>
                </a:cubicBezTo>
                <a:cubicBezTo>
                  <a:pt x="3463570" y="302059"/>
                  <a:pt x="3491152" y="308462"/>
                  <a:pt x="3510149" y="312007"/>
                </a:cubicBezTo>
                <a:cubicBezTo>
                  <a:pt x="3529146" y="315552"/>
                  <a:pt x="3524019" y="317217"/>
                  <a:pt x="3548064" y="319723"/>
                </a:cubicBezTo>
                <a:cubicBezTo>
                  <a:pt x="3572109" y="322229"/>
                  <a:pt x="3631075" y="320322"/>
                  <a:pt x="3654421" y="327043"/>
                </a:cubicBezTo>
                <a:cubicBezTo>
                  <a:pt x="3679638" y="326359"/>
                  <a:pt x="3682937" y="337391"/>
                  <a:pt x="3696714" y="336075"/>
                </a:cubicBezTo>
                <a:cubicBezTo>
                  <a:pt x="3767949" y="352546"/>
                  <a:pt x="3827292" y="349618"/>
                  <a:pt x="3913983" y="346950"/>
                </a:cubicBezTo>
                <a:cubicBezTo>
                  <a:pt x="3971130" y="351831"/>
                  <a:pt x="3970098" y="354607"/>
                  <a:pt x="3995145" y="357420"/>
                </a:cubicBezTo>
                <a:cubicBezTo>
                  <a:pt x="4002790" y="360247"/>
                  <a:pt x="4006581" y="350414"/>
                  <a:pt x="4013468" y="354306"/>
                </a:cubicBezTo>
                <a:lnTo>
                  <a:pt x="4048834" y="359505"/>
                </a:lnTo>
                <a:lnTo>
                  <a:pt x="4074799" y="369645"/>
                </a:lnTo>
                <a:lnTo>
                  <a:pt x="4079551" y="370898"/>
                </a:lnTo>
                <a:lnTo>
                  <a:pt x="4079551" y="5121742"/>
                </a:lnTo>
                <a:lnTo>
                  <a:pt x="4068742" y="5113500"/>
                </a:lnTo>
                <a:cubicBezTo>
                  <a:pt x="4063338" y="5107661"/>
                  <a:pt x="4059868" y="5101409"/>
                  <a:pt x="4058894" y="5094665"/>
                </a:cubicBezTo>
                <a:cubicBezTo>
                  <a:pt x="3987852" y="5077156"/>
                  <a:pt x="4047488" y="5077984"/>
                  <a:pt x="3952029" y="5063154"/>
                </a:cubicBezTo>
                <a:cubicBezTo>
                  <a:pt x="3867363" y="5050598"/>
                  <a:pt x="3615061" y="5028910"/>
                  <a:pt x="3557637" y="5010001"/>
                </a:cubicBezTo>
                <a:cubicBezTo>
                  <a:pt x="3479990" y="5000422"/>
                  <a:pt x="3519950" y="4999882"/>
                  <a:pt x="3486145" y="5005680"/>
                </a:cubicBezTo>
                <a:cubicBezTo>
                  <a:pt x="3429218" y="5014226"/>
                  <a:pt x="3425986" y="4996913"/>
                  <a:pt x="3388517" y="4998135"/>
                </a:cubicBezTo>
                <a:cubicBezTo>
                  <a:pt x="3332792" y="4985135"/>
                  <a:pt x="3225211" y="4978839"/>
                  <a:pt x="3151800" y="4964999"/>
                </a:cubicBezTo>
                <a:cubicBezTo>
                  <a:pt x="3089955" y="4955605"/>
                  <a:pt x="3078013" y="4941781"/>
                  <a:pt x="3017820" y="4936923"/>
                </a:cubicBezTo>
                <a:cubicBezTo>
                  <a:pt x="2983861" y="4928606"/>
                  <a:pt x="2965335" y="4947639"/>
                  <a:pt x="2948051" y="4915098"/>
                </a:cubicBezTo>
                <a:cubicBezTo>
                  <a:pt x="2926332" y="4902193"/>
                  <a:pt x="2886343" y="4901643"/>
                  <a:pt x="2850186" y="4894812"/>
                </a:cubicBezTo>
                <a:cubicBezTo>
                  <a:pt x="2832001" y="4893294"/>
                  <a:pt x="2812810" y="4898744"/>
                  <a:pt x="2773357" y="4888477"/>
                </a:cubicBezTo>
                <a:cubicBezTo>
                  <a:pt x="2743350" y="4880689"/>
                  <a:pt x="2708497" y="4865066"/>
                  <a:pt x="2705025" y="4886289"/>
                </a:cubicBezTo>
                <a:cubicBezTo>
                  <a:pt x="2674575" y="4858628"/>
                  <a:pt x="2685763" y="4877642"/>
                  <a:pt x="2646233" y="4877189"/>
                </a:cubicBezTo>
                <a:cubicBezTo>
                  <a:pt x="2543240" y="4848149"/>
                  <a:pt x="2501889" y="4866909"/>
                  <a:pt x="2424169" y="4851885"/>
                </a:cubicBezTo>
                <a:cubicBezTo>
                  <a:pt x="2404486" y="4833480"/>
                  <a:pt x="2400682" y="4878338"/>
                  <a:pt x="2350685" y="4835310"/>
                </a:cubicBezTo>
                <a:cubicBezTo>
                  <a:pt x="2346969" y="4837458"/>
                  <a:pt x="2324430" y="4815003"/>
                  <a:pt x="2309189" y="4809282"/>
                </a:cubicBezTo>
                <a:cubicBezTo>
                  <a:pt x="2293948" y="4803561"/>
                  <a:pt x="2272811" y="4801970"/>
                  <a:pt x="2259235" y="4800986"/>
                </a:cubicBezTo>
                <a:cubicBezTo>
                  <a:pt x="2245658" y="4800001"/>
                  <a:pt x="2243609" y="4803372"/>
                  <a:pt x="2227729" y="4803372"/>
                </a:cubicBezTo>
                <a:cubicBezTo>
                  <a:pt x="2211848" y="4803372"/>
                  <a:pt x="2190174" y="4790407"/>
                  <a:pt x="2160878" y="4813279"/>
                </a:cubicBezTo>
                <a:cubicBezTo>
                  <a:pt x="2146951" y="4811561"/>
                  <a:pt x="2155252" y="4798893"/>
                  <a:pt x="2144167" y="4793069"/>
                </a:cubicBezTo>
                <a:cubicBezTo>
                  <a:pt x="2138625" y="4790157"/>
                  <a:pt x="2130209" y="4787368"/>
                  <a:pt x="2121162" y="4784859"/>
                </a:cubicBezTo>
                <a:lnTo>
                  <a:pt x="2094401" y="4778344"/>
                </a:lnTo>
                <a:lnTo>
                  <a:pt x="2094882" y="4776919"/>
                </a:lnTo>
                <a:cubicBezTo>
                  <a:pt x="2092677" y="4775558"/>
                  <a:pt x="2089097" y="4774323"/>
                  <a:pt x="2087794" y="4774223"/>
                </a:cubicBezTo>
                <a:cubicBezTo>
                  <a:pt x="2086491" y="4774123"/>
                  <a:pt x="2087466" y="4775159"/>
                  <a:pt x="2094371" y="4778337"/>
                </a:cubicBezTo>
                <a:lnTo>
                  <a:pt x="2094401" y="4778344"/>
                </a:lnTo>
                <a:lnTo>
                  <a:pt x="2093715" y="4780377"/>
                </a:lnTo>
                <a:cubicBezTo>
                  <a:pt x="2089515" y="4780985"/>
                  <a:pt x="2080286" y="4780711"/>
                  <a:pt x="2062375" y="4778549"/>
                </a:cubicBezTo>
                <a:cubicBezTo>
                  <a:pt x="2042674" y="4771181"/>
                  <a:pt x="2014477" y="4774492"/>
                  <a:pt x="1994248" y="4768862"/>
                </a:cubicBezTo>
                <a:cubicBezTo>
                  <a:pt x="1974019" y="4763231"/>
                  <a:pt x="1952871" y="4755713"/>
                  <a:pt x="1937256" y="4751678"/>
                </a:cubicBezTo>
                <a:cubicBezTo>
                  <a:pt x="1907785" y="4744300"/>
                  <a:pt x="1899543" y="4740617"/>
                  <a:pt x="1881810" y="4737737"/>
                </a:cubicBezTo>
                <a:cubicBezTo>
                  <a:pt x="1864077" y="4734858"/>
                  <a:pt x="1845240" y="4734501"/>
                  <a:pt x="1830859" y="4734403"/>
                </a:cubicBezTo>
                <a:cubicBezTo>
                  <a:pt x="1816479" y="4734305"/>
                  <a:pt x="1813540" y="4739700"/>
                  <a:pt x="1795527" y="4737148"/>
                </a:cubicBezTo>
                <a:cubicBezTo>
                  <a:pt x="1766274" y="4729435"/>
                  <a:pt x="1769196" y="4730400"/>
                  <a:pt x="1733366" y="4726150"/>
                </a:cubicBezTo>
                <a:lnTo>
                  <a:pt x="1642377" y="4726617"/>
                </a:lnTo>
                <a:lnTo>
                  <a:pt x="1611957" y="4723904"/>
                </a:lnTo>
                <a:cubicBezTo>
                  <a:pt x="1601202" y="4725929"/>
                  <a:pt x="1590447" y="4714121"/>
                  <a:pt x="1579694" y="4716145"/>
                </a:cubicBezTo>
                <a:lnTo>
                  <a:pt x="1529000" y="4712292"/>
                </a:lnTo>
                <a:cubicBezTo>
                  <a:pt x="1506629" y="4692374"/>
                  <a:pt x="1502551" y="4712551"/>
                  <a:pt x="1486695" y="4707303"/>
                </a:cubicBezTo>
                <a:cubicBezTo>
                  <a:pt x="1459462" y="4696523"/>
                  <a:pt x="1453852" y="4697563"/>
                  <a:pt x="1426366" y="4687718"/>
                </a:cubicBezTo>
                <a:cubicBezTo>
                  <a:pt x="1412560" y="4689453"/>
                  <a:pt x="1397512" y="4684365"/>
                  <a:pt x="1384037" y="4687843"/>
                </a:cubicBezTo>
                <a:lnTo>
                  <a:pt x="1346996" y="4686184"/>
                </a:lnTo>
                <a:lnTo>
                  <a:pt x="1308817" y="4690023"/>
                </a:lnTo>
                <a:lnTo>
                  <a:pt x="1268850" y="4701204"/>
                </a:lnTo>
                <a:cubicBezTo>
                  <a:pt x="1253323" y="4701949"/>
                  <a:pt x="1236826" y="4700974"/>
                  <a:pt x="1218909" y="4697243"/>
                </a:cubicBezTo>
                <a:cubicBezTo>
                  <a:pt x="1204883" y="4695263"/>
                  <a:pt x="1183521" y="4694006"/>
                  <a:pt x="1167081" y="4681108"/>
                </a:cubicBezTo>
                <a:cubicBezTo>
                  <a:pt x="1150641" y="4668210"/>
                  <a:pt x="1027982" y="4656956"/>
                  <a:pt x="1028065" y="4656732"/>
                </a:cubicBezTo>
                <a:cubicBezTo>
                  <a:pt x="997413" y="4653433"/>
                  <a:pt x="998916" y="4666066"/>
                  <a:pt x="983167" y="4667463"/>
                </a:cubicBezTo>
                <a:cubicBezTo>
                  <a:pt x="967418" y="4668859"/>
                  <a:pt x="959283" y="4663456"/>
                  <a:pt x="933575" y="4665113"/>
                </a:cubicBezTo>
                <a:cubicBezTo>
                  <a:pt x="907867" y="4666771"/>
                  <a:pt x="856664" y="4676890"/>
                  <a:pt x="828922" y="4677409"/>
                </a:cubicBezTo>
                <a:cubicBezTo>
                  <a:pt x="808598" y="4677652"/>
                  <a:pt x="807933" y="4665718"/>
                  <a:pt x="785859" y="4661311"/>
                </a:cubicBezTo>
                <a:cubicBezTo>
                  <a:pt x="764346" y="4676275"/>
                  <a:pt x="708123" y="4640980"/>
                  <a:pt x="709519" y="4662282"/>
                </a:cubicBezTo>
                <a:cubicBezTo>
                  <a:pt x="657776" y="4649495"/>
                  <a:pt x="666334" y="4651568"/>
                  <a:pt x="642835" y="4656529"/>
                </a:cubicBezTo>
                <a:lnTo>
                  <a:pt x="617041" y="4662947"/>
                </a:lnTo>
                <a:lnTo>
                  <a:pt x="530174" y="4659157"/>
                </a:lnTo>
                <a:lnTo>
                  <a:pt x="522967" y="4664296"/>
                </a:lnTo>
                <a:lnTo>
                  <a:pt x="505439" y="4665425"/>
                </a:lnTo>
                <a:lnTo>
                  <a:pt x="498947" y="4666124"/>
                </a:lnTo>
                <a:lnTo>
                  <a:pt x="494921" y="4663656"/>
                </a:lnTo>
                <a:cubicBezTo>
                  <a:pt x="492531" y="4662547"/>
                  <a:pt x="490756" y="4662473"/>
                  <a:pt x="489479" y="4664277"/>
                </a:cubicBezTo>
                <a:cubicBezTo>
                  <a:pt x="489277" y="4665254"/>
                  <a:pt x="489077" y="4666231"/>
                  <a:pt x="488876" y="4667208"/>
                </a:cubicBezTo>
                <a:lnTo>
                  <a:pt x="454603" y="4670897"/>
                </a:lnTo>
                <a:lnTo>
                  <a:pt x="208211" y="4676399"/>
                </a:lnTo>
                <a:cubicBezTo>
                  <a:pt x="153499" y="4693629"/>
                  <a:pt x="92158" y="4691047"/>
                  <a:pt x="29399" y="4685637"/>
                </a:cubicBezTo>
                <a:lnTo>
                  <a:pt x="0" y="4683114"/>
                </a:lnTo>
                <a:close/>
              </a:path>
            </a:pathLst>
          </a:custGeom>
        </p:spPr>
      </p:pic>
      <p:pic>
        <p:nvPicPr>
          <p:cNvPr id="6" name="Content Placeholder 6" descr="A picture containing text, electronics, display&#10;&#10;Description automatically generated">
            <a:extLst>
              <a:ext uri="{FF2B5EF4-FFF2-40B4-BE49-F238E27FC236}">
                <a16:creationId xmlns:a16="http://schemas.microsoft.com/office/drawing/2014/main" id="{541152B8-03F3-C71F-DB13-CDCF442DA896}"/>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4" b="6145"/>
          <a:stretch/>
        </p:blipFill>
        <p:spPr>
          <a:xfrm>
            <a:off x="9488071" y="2724538"/>
            <a:ext cx="2535977" cy="3173423"/>
          </a:xfrm>
          <a:custGeom>
            <a:avLst/>
            <a:gdLst/>
            <a:ahLst/>
            <a:cxnLst/>
            <a:rect l="l" t="t" r="r" b="b"/>
            <a:pathLst>
              <a:path w="4073848" h="5097855">
                <a:moveTo>
                  <a:pt x="0" y="0"/>
                </a:moveTo>
                <a:lnTo>
                  <a:pt x="19820" y="5180"/>
                </a:lnTo>
                <a:lnTo>
                  <a:pt x="49402" y="7911"/>
                </a:lnTo>
                <a:cubicBezTo>
                  <a:pt x="58464" y="10327"/>
                  <a:pt x="59058" y="18121"/>
                  <a:pt x="71002" y="17994"/>
                </a:cubicBezTo>
                <a:cubicBezTo>
                  <a:pt x="107266" y="23166"/>
                  <a:pt x="172585" y="27649"/>
                  <a:pt x="221893" y="33346"/>
                </a:cubicBezTo>
                <a:cubicBezTo>
                  <a:pt x="246320" y="29951"/>
                  <a:pt x="281352" y="36453"/>
                  <a:pt x="291482" y="46142"/>
                </a:cubicBezTo>
                <a:cubicBezTo>
                  <a:pt x="303579" y="48837"/>
                  <a:pt x="332739" y="48886"/>
                  <a:pt x="344505" y="46978"/>
                </a:cubicBezTo>
                <a:cubicBezTo>
                  <a:pt x="354949" y="47257"/>
                  <a:pt x="356843" y="50945"/>
                  <a:pt x="370719" y="52379"/>
                </a:cubicBezTo>
                <a:cubicBezTo>
                  <a:pt x="385865" y="55758"/>
                  <a:pt x="418717" y="71770"/>
                  <a:pt x="432980" y="76777"/>
                </a:cubicBezTo>
                <a:cubicBezTo>
                  <a:pt x="447242" y="81784"/>
                  <a:pt x="432737" y="76599"/>
                  <a:pt x="456293" y="82419"/>
                </a:cubicBezTo>
                <a:cubicBezTo>
                  <a:pt x="464698" y="84403"/>
                  <a:pt x="462938" y="92138"/>
                  <a:pt x="481008" y="95827"/>
                </a:cubicBezTo>
                <a:cubicBezTo>
                  <a:pt x="499078" y="99517"/>
                  <a:pt x="539553" y="103782"/>
                  <a:pt x="564714" y="104556"/>
                </a:cubicBezTo>
                <a:cubicBezTo>
                  <a:pt x="592824" y="92037"/>
                  <a:pt x="582974" y="109081"/>
                  <a:pt x="634376" y="93326"/>
                </a:cubicBezTo>
                <a:cubicBezTo>
                  <a:pt x="635698" y="95341"/>
                  <a:pt x="656703" y="94474"/>
                  <a:pt x="678233" y="95822"/>
                </a:cubicBezTo>
                <a:cubicBezTo>
                  <a:pt x="699762" y="97170"/>
                  <a:pt x="745607" y="108465"/>
                  <a:pt x="763555" y="101412"/>
                </a:cubicBezTo>
                <a:lnTo>
                  <a:pt x="921892" y="100673"/>
                </a:lnTo>
                <a:lnTo>
                  <a:pt x="1012783" y="112509"/>
                </a:lnTo>
                <a:cubicBezTo>
                  <a:pt x="1044389" y="114404"/>
                  <a:pt x="1049697" y="123044"/>
                  <a:pt x="1070000" y="119654"/>
                </a:cubicBezTo>
                <a:cubicBezTo>
                  <a:pt x="1104224" y="121839"/>
                  <a:pt x="1082556" y="137881"/>
                  <a:pt x="1122043" y="124964"/>
                </a:cubicBezTo>
                <a:cubicBezTo>
                  <a:pt x="1111251" y="138700"/>
                  <a:pt x="1140599" y="121238"/>
                  <a:pt x="1160906" y="132297"/>
                </a:cubicBezTo>
                <a:cubicBezTo>
                  <a:pt x="1189386" y="124143"/>
                  <a:pt x="1218667" y="134414"/>
                  <a:pt x="1235955" y="135610"/>
                </a:cubicBezTo>
                <a:cubicBezTo>
                  <a:pt x="1253243" y="136806"/>
                  <a:pt x="1239866" y="140567"/>
                  <a:pt x="1264634" y="139474"/>
                </a:cubicBezTo>
                <a:lnTo>
                  <a:pt x="1299612" y="145010"/>
                </a:lnTo>
                <a:cubicBezTo>
                  <a:pt x="1297785" y="140439"/>
                  <a:pt x="1302846" y="141786"/>
                  <a:pt x="1316723" y="142501"/>
                </a:cubicBezTo>
                <a:lnTo>
                  <a:pt x="1353994" y="138427"/>
                </a:lnTo>
                <a:lnTo>
                  <a:pt x="1379571" y="142536"/>
                </a:lnTo>
                <a:cubicBezTo>
                  <a:pt x="1382999" y="142397"/>
                  <a:pt x="1407380" y="137923"/>
                  <a:pt x="1406891" y="134412"/>
                </a:cubicBezTo>
                <a:cubicBezTo>
                  <a:pt x="1433565" y="149140"/>
                  <a:pt x="1436234" y="139888"/>
                  <a:pt x="1463587" y="136134"/>
                </a:cubicBezTo>
                <a:cubicBezTo>
                  <a:pt x="1487038" y="137517"/>
                  <a:pt x="1466824" y="137982"/>
                  <a:pt x="1523495" y="139722"/>
                </a:cubicBezTo>
                <a:cubicBezTo>
                  <a:pt x="1545556" y="155891"/>
                  <a:pt x="1529698" y="128003"/>
                  <a:pt x="1573001" y="150645"/>
                </a:cubicBezTo>
                <a:cubicBezTo>
                  <a:pt x="1575121" y="148880"/>
                  <a:pt x="1601855" y="150499"/>
                  <a:pt x="1615848" y="152274"/>
                </a:cubicBezTo>
                <a:cubicBezTo>
                  <a:pt x="1629840" y="154049"/>
                  <a:pt x="1642482" y="151886"/>
                  <a:pt x="1656958" y="161298"/>
                </a:cubicBezTo>
                <a:cubicBezTo>
                  <a:pt x="1667535" y="164193"/>
                  <a:pt x="1648634" y="159956"/>
                  <a:pt x="1681709" y="164883"/>
                </a:cubicBezTo>
                <a:cubicBezTo>
                  <a:pt x="1714785" y="169810"/>
                  <a:pt x="1822594" y="186492"/>
                  <a:pt x="1855413" y="190858"/>
                </a:cubicBezTo>
                <a:cubicBezTo>
                  <a:pt x="1888232" y="195224"/>
                  <a:pt x="1865150" y="197788"/>
                  <a:pt x="1878624" y="198221"/>
                </a:cubicBezTo>
                <a:cubicBezTo>
                  <a:pt x="1892098" y="198654"/>
                  <a:pt x="1921110" y="191588"/>
                  <a:pt x="1936257" y="193458"/>
                </a:cubicBezTo>
                <a:cubicBezTo>
                  <a:pt x="1955273" y="195364"/>
                  <a:pt x="1958093" y="202665"/>
                  <a:pt x="1969506" y="202296"/>
                </a:cubicBezTo>
                <a:cubicBezTo>
                  <a:pt x="1980059" y="192079"/>
                  <a:pt x="1991264" y="192192"/>
                  <a:pt x="2009543" y="198388"/>
                </a:cubicBezTo>
                <a:cubicBezTo>
                  <a:pt x="2043643" y="201172"/>
                  <a:pt x="2043670" y="190662"/>
                  <a:pt x="2076599" y="192177"/>
                </a:cubicBezTo>
                <a:cubicBezTo>
                  <a:pt x="2091049" y="191598"/>
                  <a:pt x="2098780" y="194892"/>
                  <a:pt x="2122888" y="191618"/>
                </a:cubicBezTo>
                <a:cubicBezTo>
                  <a:pt x="2140054" y="192316"/>
                  <a:pt x="2174542" y="194072"/>
                  <a:pt x="2197782" y="183790"/>
                </a:cubicBezTo>
                <a:cubicBezTo>
                  <a:pt x="2222989" y="182481"/>
                  <a:pt x="2204683" y="182017"/>
                  <a:pt x="2232194" y="184607"/>
                </a:cubicBezTo>
                <a:cubicBezTo>
                  <a:pt x="2265802" y="185125"/>
                  <a:pt x="2279792" y="178894"/>
                  <a:pt x="2299212" y="180376"/>
                </a:cubicBezTo>
                <a:cubicBezTo>
                  <a:pt x="2311858" y="176121"/>
                  <a:pt x="2297536" y="181192"/>
                  <a:pt x="2346142" y="175851"/>
                </a:cubicBezTo>
                <a:cubicBezTo>
                  <a:pt x="2365406" y="185310"/>
                  <a:pt x="2381884" y="172374"/>
                  <a:pt x="2398368" y="174412"/>
                </a:cubicBezTo>
                <a:cubicBezTo>
                  <a:pt x="2424509" y="173378"/>
                  <a:pt x="2488760" y="173491"/>
                  <a:pt x="2512594" y="172027"/>
                </a:cubicBezTo>
                <a:cubicBezTo>
                  <a:pt x="2536428" y="170563"/>
                  <a:pt x="2511059" y="168382"/>
                  <a:pt x="2541375" y="165630"/>
                </a:cubicBezTo>
                <a:cubicBezTo>
                  <a:pt x="2597211" y="177879"/>
                  <a:pt x="2628371" y="155834"/>
                  <a:pt x="2684883" y="153136"/>
                </a:cubicBezTo>
                <a:cubicBezTo>
                  <a:pt x="2719188" y="136064"/>
                  <a:pt x="2743499" y="153798"/>
                  <a:pt x="2781009" y="140733"/>
                </a:cubicBezTo>
                <a:cubicBezTo>
                  <a:pt x="2806393" y="136738"/>
                  <a:pt x="2810080" y="140555"/>
                  <a:pt x="2824377" y="138690"/>
                </a:cubicBezTo>
                <a:cubicBezTo>
                  <a:pt x="2838674" y="136825"/>
                  <a:pt x="2854799" y="132329"/>
                  <a:pt x="2866792" y="129542"/>
                </a:cubicBezTo>
                <a:cubicBezTo>
                  <a:pt x="2873210" y="133180"/>
                  <a:pt x="2923100" y="126770"/>
                  <a:pt x="2921948" y="121966"/>
                </a:cubicBezTo>
                <a:cubicBezTo>
                  <a:pt x="2929361" y="123612"/>
                  <a:pt x="2949852" y="129984"/>
                  <a:pt x="2952165" y="122378"/>
                </a:cubicBezTo>
                <a:cubicBezTo>
                  <a:pt x="2990011" y="122297"/>
                  <a:pt x="3011272" y="121230"/>
                  <a:pt x="3044378" y="131368"/>
                </a:cubicBezTo>
                <a:cubicBezTo>
                  <a:pt x="3067906" y="135145"/>
                  <a:pt x="3051474" y="133118"/>
                  <a:pt x="3066117" y="135515"/>
                </a:cubicBezTo>
                <a:cubicBezTo>
                  <a:pt x="3080761" y="137912"/>
                  <a:pt x="3105156" y="133618"/>
                  <a:pt x="3129038" y="133048"/>
                </a:cubicBezTo>
                <a:cubicBezTo>
                  <a:pt x="3153252" y="133180"/>
                  <a:pt x="3181464" y="137262"/>
                  <a:pt x="3199396" y="138690"/>
                </a:cubicBezTo>
                <a:cubicBezTo>
                  <a:pt x="3217327" y="140118"/>
                  <a:pt x="3221605" y="139775"/>
                  <a:pt x="3236626" y="141617"/>
                </a:cubicBezTo>
                <a:cubicBezTo>
                  <a:pt x="3261693" y="138167"/>
                  <a:pt x="3282756" y="139985"/>
                  <a:pt x="3301529" y="147360"/>
                </a:cubicBezTo>
                <a:cubicBezTo>
                  <a:pt x="3316136" y="149253"/>
                  <a:pt x="3308650" y="153562"/>
                  <a:pt x="3319466" y="155359"/>
                </a:cubicBezTo>
                <a:cubicBezTo>
                  <a:pt x="3330283" y="157156"/>
                  <a:pt x="3337180" y="149032"/>
                  <a:pt x="3366431" y="150998"/>
                </a:cubicBezTo>
                <a:cubicBezTo>
                  <a:pt x="3376837" y="151395"/>
                  <a:pt x="3376489" y="159016"/>
                  <a:pt x="3398712" y="160121"/>
                </a:cubicBezTo>
                <a:cubicBezTo>
                  <a:pt x="3420936" y="161226"/>
                  <a:pt x="3510291" y="165983"/>
                  <a:pt x="3542998" y="167155"/>
                </a:cubicBezTo>
                <a:cubicBezTo>
                  <a:pt x="3575704" y="168327"/>
                  <a:pt x="3562463" y="165109"/>
                  <a:pt x="3578141" y="164774"/>
                </a:cubicBezTo>
                <a:cubicBezTo>
                  <a:pt x="3593820" y="164439"/>
                  <a:pt x="3612368" y="156036"/>
                  <a:pt x="3637070" y="165143"/>
                </a:cubicBezTo>
                <a:cubicBezTo>
                  <a:pt x="3655547" y="160298"/>
                  <a:pt x="3656022" y="171417"/>
                  <a:pt x="3676510" y="174285"/>
                </a:cubicBezTo>
                <a:cubicBezTo>
                  <a:pt x="3687814" y="178343"/>
                  <a:pt x="3701962" y="177166"/>
                  <a:pt x="3711295" y="179965"/>
                </a:cubicBezTo>
                <a:cubicBezTo>
                  <a:pt x="3720627" y="182764"/>
                  <a:pt x="3728005" y="183268"/>
                  <a:pt x="3734909" y="186315"/>
                </a:cubicBezTo>
                <a:cubicBezTo>
                  <a:pt x="3741813" y="189362"/>
                  <a:pt x="3743912" y="195469"/>
                  <a:pt x="3752716" y="198247"/>
                </a:cubicBezTo>
                <a:cubicBezTo>
                  <a:pt x="3761521" y="201025"/>
                  <a:pt x="3775291" y="205915"/>
                  <a:pt x="3785338" y="207746"/>
                </a:cubicBezTo>
                <a:cubicBezTo>
                  <a:pt x="3795386" y="209577"/>
                  <a:pt x="3793861" y="206743"/>
                  <a:pt x="3813002" y="209235"/>
                </a:cubicBezTo>
                <a:cubicBezTo>
                  <a:pt x="3844203" y="214556"/>
                  <a:pt x="3872302" y="218411"/>
                  <a:pt x="3907394" y="217935"/>
                </a:cubicBezTo>
                <a:cubicBezTo>
                  <a:pt x="3913972" y="227642"/>
                  <a:pt x="3924446" y="223236"/>
                  <a:pt x="3938455" y="218099"/>
                </a:cubicBezTo>
                <a:cubicBezTo>
                  <a:pt x="3964643" y="225179"/>
                  <a:pt x="4008872" y="230664"/>
                  <a:pt x="4053670" y="246493"/>
                </a:cubicBezTo>
                <a:cubicBezTo>
                  <a:pt x="4060026" y="249727"/>
                  <a:pt x="4064731" y="252068"/>
                  <a:pt x="4068686" y="253851"/>
                </a:cubicBezTo>
                <a:lnTo>
                  <a:pt x="4073848" y="255820"/>
                </a:lnTo>
                <a:lnTo>
                  <a:pt x="4073848" y="5096562"/>
                </a:lnTo>
                <a:lnTo>
                  <a:pt x="4062380" y="5097855"/>
                </a:lnTo>
                <a:cubicBezTo>
                  <a:pt x="4057192" y="5097055"/>
                  <a:pt x="4053199" y="5094472"/>
                  <a:pt x="4049820" y="5089388"/>
                </a:cubicBezTo>
                <a:cubicBezTo>
                  <a:pt x="4009878" y="5087267"/>
                  <a:pt x="3968705" y="5061632"/>
                  <a:pt x="3943125" y="5073727"/>
                </a:cubicBezTo>
                <a:cubicBezTo>
                  <a:pt x="3944749" y="5052314"/>
                  <a:pt x="3930432" y="5060350"/>
                  <a:pt x="3902578" y="5055197"/>
                </a:cubicBezTo>
                <a:cubicBezTo>
                  <a:pt x="3882656" y="5049199"/>
                  <a:pt x="3839627" y="5036588"/>
                  <a:pt x="3823591" y="5030823"/>
                </a:cubicBezTo>
                <a:cubicBezTo>
                  <a:pt x="3807556" y="5025058"/>
                  <a:pt x="3795270" y="5029266"/>
                  <a:pt x="3779178" y="5023718"/>
                </a:cubicBezTo>
                <a:cubicBezTo>
                  <a:pt x="3786402" y="5005404"/>
                  <a:pt x="3690441" y="5017899"/>
                  <a:pt x="3727041" y="5004453"/>
                </a:cubicBezTo>
                <a:cubicBezTo>
                  <a:pt x="3699629" y="4993542"/>
                  <a:pt x="3709708" y="4998999"/>
                  <a:pt x="3695215" y="5003935"/>
                </a:cubicBezTo>
                <a:cubicBezTo>
                  <a:pt x="3660744" y="4999180"/>
                  <a:pt x="3657695" y="4997754"/>
                  <a:pt x="3617918" y="5002257"/>
                </a:cubicBezTo>
                <a:cubicBezTo>
                  <a:pt x="3600258" y="5001551"/>
                  <a:pt x="3594004" y="4999083"/>
                  <a:pt x="3578292" y="4997633"/>
                </a:cubicBezTo>
                <a:cubicBezTo>
                  <a:pt x="3562580" y="4996183"/>
                  <a:pt x="3553912" y="4997238"/>
                  <a:pt x="3523647" y="4993560"/>
                </a:cubicBezTo>
                <a:cubicBezTo>
                  <a:pt x="3499709" y="4988949"/>
                  <a:pt x="3482330" y="4990238"/>
                  <a:pt x="3462999" y="4987582"/>
                </a:cubicBezTo>
                <a:cubicBezTo>
                  <a:pt x="3443667" y="4984927"/>
                  <a:pt x="3431887" y="4980755"/>
                  <a:pt x="3407661" y="4977626"/>
                </a:cubicBezTo>
                <a:cubicBezTo>
                  <a:pt x="3386862" y="4968882"/>
                  <a:pt x="3308417" y="4989840"/>
                  <a:pt x="3292705" y="4963636"/>
                </a:cubicBezTo>
                <a:cubicBezTo>
                  <a:pt x="3235824" y="4968918"/>
                  <a:pt x="3219730" y="4958334"/>
                  <a:pt x="3172975" y="4953691"/>
                </a:cubicBezTo>
                <a:cubicBezTo>
                  <a:pt x="3127763" y="4948837"/>
                  <a:pt x="3122071" y="4951787"/>
                  <a:pt x="3074842" y="4939189"/>
                </a:cubicBezTo>
                <a:cubicBezTo>
                  <a:pt x="3037951" y="4926629"/>
                  <a:pt x="3018156" y="4922664"/>
                  <a:pt x="2975114" y="4919945"/>
                </a:cubicBezTo>
                <a:cubicBezTo>
                  <a:pt x="2971916" y="4927359"/>
                  <a:pt x="2920569" y="4912496"/>
                  <a:pt x="2912264" y="4910306"/>
                </a:cubicBezTo>
                <a:cubicBezTo>
                  <a:pt x="2913215" y="4915182"/>
                  <a:pt x="2886096" y="4917324"/>
                  <a:pt x="2879068" y="4913219"/>
                </a:cubicBezTo>
                <a:cubicBezTo>
                  <a:pt x="2816888" y="4916083"/>
                  <a:pt x="2797908" y="4934735"/>
                  <a:pt x="2751306" y="4924939"/>
                </a:cubicBezTo>
                <a:cubicBezTo>
                  <a:pt x="2714930" y="4924870"/>
                  <a:pt x="2716667" y="4934409"/>
                  <a:pt x="2664406" y="4934300"/>
                </a:cubicBezTo>
                <a:cubicBezTo>
                  <a:pt x="2642420" y="4938458"/>
                  <a:pt x="2649006" y="4930226"/>
                  <a:pt x="2621651" y="4930533"/>
                </a:cubicBezTo>
                <a:cubicBezTo>
                  <a:pt x="2586738" y="4948131"/>
                  <a:pt x="2549613" y="4936664"/>
                  <a:pt x="2500282" y="4936142"/>
                </a:cubicBezTo>
                <a:cubicBezTo>
                  <a:pt x="2439944" y="4934837"/>
                  <a:pt x="2389504" y="4942093"/>
                  <a:pt x="2337000" y="4934320"/>
                </a:cubicBezTo>
                <a:cubicBezTo>
                  <a:pt x="2317698" y="4940567"/>
                  <a:pt x="2291907" y="4948971"/>
                  <a:pt x="2270703" y="4938111"/>
                </a:cubicBezTo>
                <a:cubicBezTo>
                  <a:pt x="2215033" y="4939841"/>
                  <a:pt x="2221532" y="4944790"/>
                  <a:pt x="2200316" y="4938470"/>
                </a:cubicBezTo>
                <a:cubicBezTo>
                  <a:pt x="2158078" y="4940893"/>
                  <a:pt x="2164891" y="4935351"/>
                  <a:pt x="2126710" y="4932347"/>
                </a:cubicBezTo>
                <a:cubicBezTo>
                  <a:pt x="2095620" y="4927728"/>
                  <a:pt x="2111086" y="4928153"/>
                  <a:pt x="2082324" y="4927593"/>
                </a:cubicBezTo>
                <a:cubicBezTo>
                  <a:pt x="2055130" y="4936130"/>
                  <a:pt x="2036508" y="4925578"/>
                  <a:pt x="2029206" y="4923365"/>
                </a:cubicBezTo>
                <a:cubicBezTo>
                  <a:pt x="2003508" y="4924806"/>
                  <a:pt x="1965456" y="4913048"/>
                  <a:pt x="1969765" y="4928228"/>
                </a:cubicBezTo>
                <a:cubicBezTo>
                  <a:pt x="1933670" y="4907655"/>
                  <a:pt x="1935015" y="4928539"/>
                  <a:pt x="1896446" y="4923240"/>
                </a:cubicBezTo>
                <a:cubicBezTo>
                  <a:pt x="1876120" y="4915707"/>
                  <a:pt x="1849790" y="4911657"/>
                  <a:pt x="1837029" y="4921066"/>
                </a:cubicBezTo>
                <a:cubicBezTo>
                  <a:pt x="1759478" y="4909120"/>
                  <a:pt x="1806390" y="4905512"/>
                  <a:pt x="1727326" y="4892968"/>
                </a:cubicBezTo>
                <a:cubicBezTo>
                  <a:pt x="1686312" y="4886651"/>
                  <a:pt x="1625466" y="4884219"/>
                  <a:pt x="1593578" y="4875201"/>
                </a:cubicBezTo>
                <a:cubicBezTo>
                  <a:pt x="1561690" y="4866183"/>
                  <a:pt x="1553872" y="4870257"/>
                  <a:pt x="1529199" y="4863739"/>
                </a:cubicBezTo>
                <a:cubicBezTo>
                  <a:pt x="1504527" y="4857222"/>
                  <a:pt x="1472957" y="4856729"/>
                  <a:pt x="1453102" y="4853389"/>
                </a:cubicBezTo>
                <a:cubicBezTo>
                  <a:pt x="1433246" y="4850048"/>
                  <a:pt x="1412604" y="4842097"/>
                  <a:pt x="1410062" y="4843700"/>
                </a:cubicBezTo>
                <a:cubicBezTo>
                  <a:pt x="1370061" y="4835203"/>
                  <a:pt x="1358114" y="4845698"/>
                  <a:pt x="1334230" y="4827940"/>
                </a:cubicBezTo>
                <a:cubicBezTo>
                  <a:pt x="1313790" y="4825698"/>
                  <a:pt x="1309169" y="4823751"/>
                  <a:pt x="1287424" y="4823328"/>
                </a:cubicBezTo>
                <a:cubicBezTo>
                  <a:pt x="1265680" y="4822905"/>
                  <a:pt x="1234048" y="4825438"/>
                  <a:pt x="1203760" y="4825401"/>
                </a:cubicBezTo>
                <a:cubicBezTo>
                  <a:pt x="1172376" y="4827120"/>
                  <a:pt x="1171591" y="4843575"/>
                  <a:pt x="1142353" y="4826911"/>
                </a:cubicBezTo>
                <a:cubicBezTo>
                  <a:pt x="1142648" y="4830450"/>
                  <a:pt x="1127453" y="4831600"/>
                  <a:pt x="1123543" y="4831484"/>
                </a:cubicBezTo>
                <a:lnTo>
                  <a:pt x="1092581" y="4833192"/>
                </a:lnTo>
                <a:lnTo>
                  <a:pt x="1089970" y="4827604"/>
                </a:lnTo>
                <a:cubicBezTo>
                  <a:pt x="1078405" y="4825299"/>
                  <a:pt x="1058546" y="4830811"/>
                  <a:pt x="1046990" y="4831800"/>
                </a:cubicBezTo>
                <a:lnTo>
                  <a:pt x="1020627" y="4833537"/>
                </a:lnTo>
                <a:lnTo>
                  <a:pt x="1010602" y="4832752"/>
                </a:lnTo>
                <a:lnTo>
                  <a:pt x="1006327" y="4832812"/>
                </a:lnTo>
                <a:lnTo>
                  <a:pt x="995285" y="4828639"/>
                </a:lnTo>
                <a:cubicBezTo>
                  <a:pt x="985016" y="4827594"/>
                  <a:pt x="977337" y="4820880"/>
                  <a:pt x="971197" y="4819859"/>
                </a:cubicBezTo>
                <a:cubicBezTo>
                  <a:pt x="965058" y="4818838"/>
                  <a:pt x="963247" y="4826590"/>
                  <a:pt x="958444" y="4822516"/>
                </a:cubicBezTo>
                <a:cubicBezTo>
                  <a:pt x="964528" y="4819545"/>
                  <a:pt x="954985" y="4817124"/>
                  <a:pt x="950776" y="4814966"/>
                </a:cubicBezTo>
                <a:lnTo>
                  <a:pt x="912589" y="4812307"/>
                </a:lnTo>
                <a:cubicBezTo>
                  <a:pt x="866435" y="4815189"/>
                  <a:pt x="882762" y="4802056"/>
                  <a:pt x="868646" y="4810372"/>
                </a:cubicBezTo>
                <a:cubicBezTo>
                  <a:pt x="833647" y="4816986"/>
                  <a:pt x="825964" y="4816964"/>
                  <a:pt x="813484" y="4815448"/>
                </a:cubicBezTo>
                <a:cubicBezTo>
                  <a:pt x="774068" y="4820782"/>
                  <a:pt x="767891" y="4822976"/>
                  <a:pt x="717218" y="4827378"/>
                </a:cubicBezTo>
                <a:cubicBezTo>
                  <a:pt x="688925" y="4839908"/>
                  <a:pt x="680839" y="4840723"/>
                  <a:pt x="659409" y="4845952"/>
                </a:cubicBezTo>
                <a:cubicBezTo>
                  <a:pt x="633011" y="4854112"/>
                  <a:pt x="639997" y="4860055"/>
                  <a:pt x="607917" y="4863927"/>
                </a:cubicBezTo>
                <a:cubicBezTo>
                  <a:pt x="591636" y="4868226"/>
                  <a:pt x="579429" y="4878384"/>
                  <a:pt x="569284" y="4882117"/>
                </a:cubicBezTo>
                <a:cubicBezTo>
                  <a:pt x="559139" y="4885850"/>
                  <a:pt x="555067" y="4884639"/>
                  <a:pt x="537968" y="4887374"/>
                </a:cubicBezTo>
                <a:cubicBezTo>
                  <a:pt x="526595" y="4886448"/>
                  <a:pt x="489777" y="4886423"/>
                  <a:pt x="482916" y="4888156"/>
                </a:cubicBezTo>
                <a:cubicBezTo>
                  <a:pt x="463365" y="4898273"/>
                  <a:pt x="445824" y="4886936"/>
                  <a:pt x="411637" y="4886771"/>
                </a:cubicBezTo>
                <a:lnTo>
                  <a:pt x="371262" y="4888142"/>
                </a:lnTo>
                <a:cubicBezTo>
                  <a:pt x="363928" y="4882747"/>
                  <a:pt x="306156" y="4880831"/>
                  <a:pt x="302060" y="4873520"/>
                </a:cubicBezTo>
                <a:cubicBezTo>
                  <a:pt x="280888" y="4866176"/>
                  <a:pt x="280811" y="4847663"/>
                  <a:pt x="248012" y="4840618"/>
                </a:cubicBezTo>
                <a:cubicBezTo>
                  <a:pt x="230331" y="4833575"/>
                  <a:pt x="240156" y="4851312"/>
                  <a:pt x="195979" y="4831260"/>
                </a:cubicBezTo>
                <a:cubicBezTo>
                  <a:pt x="165972" y="4807991"/>
                  <a:pt x="63439" y="4789506"/>
                  <a:pt x="10733" y="4758959"/>
                </a:cubicBezTo>
                <a:lnTo>
                  <a:pt x="0" y="4750844"/>
                </a:lnTo>
                <a:close/>
              </a:path>
            </a:pathLst>
          </a:custGeom>
        </p:spPr>
      </p:pic>
    </p:spTree>
    <p:extLst>
      <p:ext uri="{BB962C8B-B14F-4D97-AF65-F5344CB8AC3E}">
        <p14:creationId xmlns:p14="http://schemas.microsoft.com/office/powerpoint/2010/main" val="206396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D7C4-292A-A2A4-9512-24ADCFF26CD6}"/>
              </a:ext>
            </a:extLst>
          </p:cNvPr>
          <p:cNvSpPr>
            <a:spLocks noGrp="1"/>
          </p:cNvSpPr>
          <p:nvPr>
            <p:ph type="title"/>
          </p:nvPr>
        </p:nvSpPr>
        <p:spPr/>
        <p:txBody>
          <a:bodyPr/>
          <a:lstStyle/>
          <a:p>
            <a:r>
              <a:rPr lang="mi-NZ" dirty="0"/>
              <a:t>Prototype sorting into ‘buckets’</a:t>
            </a:r>
            <a:endParaRPr lang="en-NZ" dirty="0"/>
          </a:p>
        </p:txBody>
      </p:sp>
      <p:pic>
        <p:nvPicPr>
          <p:cNvPr id="5" name="Picture 4">
            <a:extLst>
              <a:ext uri="{FF2B5EF4-FFF2-40B4-BE49-F238E27FC236}">
                <a16:creationId xmlns:a16="http://schemas.microsoft.com/office/drawing/2014/main" id="{A6D29EAB-6479-F114-2C57-A2E651A6FA49}"/>
              </a:ext>
            </a:extLst>
          </p:cNvPr>
          <p:cNvPicPr>
            <a:picLocks noChangeAspect="1"/>
          </p:cNvPicPr>
          <p:nvPr/>
        </p:nvPicPr>
        <p:blipFill>
          <a:blip r:embed="rId3"/>
          <a:stretch>
            <a:fillRect/>
          </a:stretch>
        </p:blipFill>
        <p:spPr>
          <a:xfrm>
            <a:off x="1094336" y="2443082"/>
            <a:ext cx="10139721" cy="3168531"/>
          </a:xfrm>
          <a:prstGeom prst="rect">
            <a:avLst/>
          </a:prstGeom>
        </p:spPr>
      </p:pic>
      <p:sp>
        <p:nvSpPr>
          <p:cNvPr id="4" name="TextBox 3">
            <a:extLst>
              <a:ext uri="{FF2B5EF4-FFF2-40B4-BE49-F238E27FC236}">
                <a16:creationId xmlns:a16="http://schemas.microsoft.com/office/drawing/2014/main" id="{C58E7217-3A14-585D-AF33-D62859403FB1}"/>
              </a:ext>
            </a:extLst>
          </p:cNvPr>
          <p:cNvSpPr txBox="1"/>
          <p:nvPr/>
        </p:nvSpPr>
        <p:spPr>
          <a:xfrm>
            <a:off x="609918" y="1246387"/>
            <a:ext cx="10978514" cy="646331"/>
          </a:xfrm>
          <a:prstGeom prst="rect">
            <a:avLst/>
          </a:prstGeom>
          <a:noFill/>
        </p:spPr>
        <p:txBody>
          <a:bodyPr wrap="square">
            <a:spAutoFit/>
          </a:bodyPr>
          <a:lstStyle/>
          <a:p>
            <a:r>
              <a:rPr lang="mi-NZ" dirty="0"/>
              <a:t>We received over 70 prototypes from our Taura-Here. These prototypes were sorted into common ideas, or ‘buckets’.</a:t>
            </a:r>
            <a:endParaRPr lang="en-NZ" dirty="0"/>
          </a:p>
        </p:txBody>
      </p:sp>
    </p:spTree>
    <p:extLst>
      <p:ext uri="{BB962C8B-B14F-4D97-AF65-F5344CB8AC3E}">
        <p14:creationId xmlns:p14="http://schemas.microsoft.com/office/powerpoint/2010/main" val="13337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B7F0-5223-5DDF-B86A-E6CBC977441E}"/>
              </a:ext>
            </a:extLst>
          </p:cNvPr>
          <p:cNvSpPr>
            <a:spLocks noGrp="1"/>
          </p:cNvSpPr>
          <p:nvPr>
            <p:ph type="title"/>
          </p:nvPr>
        </p:nvSpPr>
        <p:spPr/>
        <p:txBody>
          <a:bodyPr/>
          <a:lstStyle/>
          <a:p>
            <a:r>
              <a:rPr lang="mi-NZ" dirty="0"/>
              <a:t>Guiding principles</a:t>
            </a:r>
            <a:endParaRPr lang="en-NZ" dirty="0"/>
          </a:p>
        </p:txBody>
      </p:sp>
      <p:pic>
        <p:nvPicPr>
          <p:cNvPr id="5" name="Content Placeholder 4">
            <a:extLst>
              <a:ext uri="{FF2B5EF4-FFF2-40B4-BE49-F238E27FC236}">
                <a16:creationId xmlns:a16="http://schemas.microsoft.com/office/drawing/2014/main" id="{A1AC10BE-C92D-6F02-7F7A-B3D2AD9EB89E}"/>
              </a:ext>
            </a:extLst>
          </p:cNvPr>
          <p:cNvPicPr>
            <a:picLocks noGrp="1" noChangeAspect="1"/>
          </p:cNvPicPr>
          <p:nvPr>
            <p:ph idx="1"/>
          </p:nvPr>
        </p:nvPicPr>
        <p:blipFill>
          <a:blip r:embed="rId3"/>
          <a:stretch>
            <a:fillRect/>
          </a:stretch>
        </p:blipFill>
        <p:spPr>
          <a:xfrm>
            <a:off x="7898047" y="911239"/>
            <a:ext cx="3890264" cy="4998197"/>
          </a:xfrm>
        </p:spPr>
      </p:pic>
      <p:sp>
        <p:nvSpPr>
          <p:cNvPr id="11" name="Arrow: Right 10">
            <a:extLst>
              <a:ext uri="{FF2B5EF4-FFF2-40B4-BE49-F238E27FC236}">
                <a16:creationId xmlns:a16="http://schemas.microsoft.com/office/drawing/2014/main" id="{5404F7FC-92D8-5B9D-E44C-ABF98F0B4AF1}"/>
              </a:ext>
            </a:extLst>
          </p:cNvPr>
          <p:cNvSpPr/>
          <p:nvPr/>
        </p:nvSpPr>
        <p:spPr>
          <a:xfrm>
            <a:off x="6662056" y="3383199"/>
            <a:ext cx="1690991" cy="405030"/>
          </a:xfrm>
          <a:prstGeom prst="right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extBox 2">
            <a:extLst>
              <a:ext uri="{FF2B5EF4-FFF2-40B4-BE49-F238E27FC236}">
                <a16:creationId xmlns:a16="http://schemas.microsoft.com/office/drawing/2014/main" id="{5A0A1D36-22C9-40DE-CB3A-346EF78577AC}"/>
              </a:ext>
            </a:extLst>
          </p:cNvPr>
          <p:cNvSpPr txBox="1"/>
          <p:nvPr/>
        </p:nvSpPr>
        <p:spPr>
          <a:xfrm>
            <a:off x="609917" y="1250302"/>
            <a:ext cx="5772221" cy="3139321"/>
          </a:xfrm>
          <a:prstGeom prst="rect">
            <a:avLst/>
          </a:prstGeom>
          <a:noFill/>
        </p:spPr>
        <p:txBody>
          <a:bodyPr wrap="square" rtlCol="0">
            <a:spAutoFit/>
          </a:bodyPr>
          <a:lstStyle/>
          <a:p>
            <a:r>
              <a:rPr lang="en-US" sz="1800" dirty="0"/>
              <a:t>It became clear that the </a:t>
            </a:r>
            <a:r>
              <a:rPr lang="en-US" sz="1800" dirty="0" err="1"/>
              <a:t>Ako</a:t>
            </a:r>
            <a:r>
              <a:rPr lang="en-US" sz="1800" dirty="0"/>
              <a:t> Framework needed to be designed in such a way that represented the six ‘buckets’. Guiding principles (tikanga) from each prototype was placed in a corresponding ‘bucket’. Once in the correct bucket, the guiding principles were then grouped into the four themes below:</a:t>
            </a:r>
          </a:p>
          <a:p>
            <a:endParaRPr lang="en-US" sz="1800" dirty="0"/>
          </a:p>
          <a:p>
            <a:pPr marL="285750" indent="-285750">
              <a:buFont typeface="Arial" panose="020B0604020202020204" pitchFamily="34" charset="0"/>
              <a:buChar char="•"/>
            </a:pPr>
            <a:r>
              <a:rPr lang="en-US" sz="1800" dirty="0"/>
              <a:t>Future skills/human skills </a:t>
            </a:r>
          </a:p>
          <a:p>
            <a:pPr marL="285750" indent="-285750">
              <a:buFont typeface="Arial" panose="020B0604020202020204" pitchFamily="34" charset="0"/>
              <a:buChar char="•"/>
            </a:pPr>
            <a:r>
              <a:rPr lang="en-US" sz="1800" dirty="0"/>
              <a:t>Accessible, responsive, flexible</a:t>
            </a:r>
          </a:p>
          <a:p>
            <a:pPr marL="285750" indent="-285750">
              <a:buFont typeface="Arial" panose="020B0604020202020204" pitchFamily="34" charset="0"/>
              <a:buChar char="•"/>
            </a:pPr>
            <a:r>
              <a:rPr lang="en-US" sz="1800" dirty="0"/>
              <a:t>Practical/work based authentic</a:t>
            </a:r>
          </a:p>
          <a:p>
            <a:pPr marL="285750" indent="-285750">
              <a:buFont typeface="Arial" panose="020B0604020202020204" pitchFamily="34" charset="0"/>
              <a:buChar char="•"/>
            </a:pPr>
            <a:r>
              <a:rPr lang="en-US" sz="1800" dirty="0"/>
              <a:t>Relationships/partnerships</a:t>
            </a:r>
          </a:p>
        </p:txBody>
      </p:sp>
    </p:spTree>
    <p:extLst>
      <p:ext uri="{BB962C8B-B14F-4D97-AF65-F5344CB8AC3E}">
        <p14:creationId xmlns:p14="http://schemas.microsoft.com/office/powerpoint/2010/main" val="4070204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B7F0-5223-5DDF-B86A-E6CBC977441E}"/>
              </a:ext>
            </a:extLst>
          </p:cNvPr>
          <p:cNvSpPr>
            <a:spLocks noGrp="1"/>
          </p:cNvSpPr>
          <p:nvPr>
            <p:ph type="title"/>
          </p:nvPr>
        </p:nvSpPr>
        <p:spPr>
          <a:xfrm>
            <a:off x="606742" y="339501"/>
            <a:ext cx="10978515" cy="590400"/>
          </a:xfrm>
        </p:spPr>
        <p:txBody>
          <a:bodyPr/>
          <a:lstStyle/>
          <a:p>
            <a:r>
              <a:rPr lang="en-NZ" dirty="0"/>
              <a:t>Working with capability experts</a:t>
            </a:r>
          </a:p>
        </p:txBody>
      </p:sp>
      <p:pic>
        <p:nvPicPr>
          <p:cNvPr id="5" name="Content Placeholder 4">
            <a:extLst>
              <a:ext uri="{FF2B5EF4-FFF2-40B4-BE49-F238E27FC236}">
                <a16:creationId xmlns:a16="http://schemas.microsoft.com/office/drawing/2014/main" id="{A1AC10BE-C92D-6F02-7F7A-B3D2AD9EB89E}"/>
              </a:ext>
            </a:extLst>
          </p:cNvPr>
          <p:cNvPicPr>
            <a:picLocks noGrp="1" noChangeAspect="1"/>
          </p:cNvPicPr>
          <p:nvPr>
            <p:ph idx="1"/>
          </p:nvPr>
        </p:nvPicPr>
        <p:blipFill>
          <a:blip r:embed="rId3"/>
          <a:stretch>
            <a:fillRect/>
          </a:stretch>
        </p:blipFill>
        <p:spPr>
          <a:xfrm>
            <a:off x="7398580" y="929901"/>
            <a:ext cx="3890264" cy="4998197"/>
          </a:xfrm>
        </p:spPr>
      </p:pic>
      <p:sp>
        <p:nvSpPr>
          <p:cNvPr id="11" name="Arrow: Right 10">
            <a:extLst>
              <a:ext uri="{FF2B5EF4-FFF2-40B4-BE49-F238E27FC236}">
                <a16:creationId xmlns:a16="http://schemas.microsoft.com/office/drawing/2014/main" id="{5404F7FC-92D8-5B9D-E44C-ABF98F0B4AF1}"/>
              </a:ext>
            </a:extLst>
          </p:cNvPr>
          <p:cNvSpPr/>
          <p:nvPr/>
        </p:nvSpPr>
        <p:spPr>
          <a:xfrm rot="1687673">
            <a:off x="7206232" y="1716058"/>
            <a:ext cx="2626939" cy="567820"/>
          </a:xfrm>
          <a:prstGeom prst="rightArrow">
            <a:avLst>
              <a:gd name="adj1" fmla="val 38193"/>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extBox 12">
            <a:extLst>
              <a:ext uri="{FF2B5EF4-FFF2-40B4-BE49-F238E27FC236}">
                <a16:creationId xmlns:a16="http://schemas.microsoft.com/office/drawing/2014/main" id="{055851BF-712A-504B-BD1B-8F1E5C3CCCEB}"/>
              </a:ext>
            </a:extLst>
          </p:cNvPr>
          <p:cNvSpPr txBox="1"/>
          <p:nvPr/>
        </p:nvSpPr>
        <p:spPr>
          <a:xfrm>
            <a:off x="11121936" y="2272397"/>
            <a:ext cx="675958" cy="923330"/>
          </a:xfrm>
          <a:prstGeom prst="rect">
            <a:avLst/>
          </a:prstGeom>
          <a:solidFill>
            <a:srgbClr val="FF0000"/>
          </a:solidFill>
        </p:spPr>
        <p:txBody>
          <a:bodyPr wrap="square" rtlCol="0">
            <a:spAutoFit/>
          </a:bodyPr>
          <a:lstStyle/>
          <a:p>
            <a:r>
              <a:rPr lang="mi-NZ" dirty="0"/>
              <a:t>Our focus area</a:t>
            </a:r>
            <a:endParaRPr lang="en-NZ" dirty="0"/>
          </a:p>
        </p:txBody>
      </p:sp>
      <p:sp>
        <p:nvSpPr>
          <p:cNvPr id="3" name="TextBox 2">
            <a:extLst>
              <a:ext uri="{FF2B5EF4-FFF2-40B4-BE49-F238E27FC236}">
                <a16:creationId xmlns:a16="http://schemas.microsoft.com/office/drawing/2014/main" id="{500D3644-3BE2-C710-DDFE-34CDDE8EF736}"/>
              </a:ext>
            </a:extLst>
          </p:cNvPr>
          <p:cNvSpPr txBox="1"/>
          <p:nvPr/>
        </p:nvSpPr>
        <p:spPr>
          <a:xfrm>
            <a:off x="609917" y="1250302"/>
            <a:ext cx="5772221" cy="3693319"/>
          </a:xfrm>
          <a:prstGeom prst="rect">
            <a:avLst/>
          </a:prstGeom>
          <a:noFill/>
        </p:spPr>
        <p:txBody>
          <a:bodyPr wrap="square" rtlCol="0">
            <a:spAutoFit/>
          </a:bodyPr>
          <a:lstStyle/>
          <a:p>
            <a:r>
              <a:rPr lang="en-US" sz="1800" dirty="0"/>
              <a:t>Using this process, we developed our first iteration of principles (tikanga) for capability development across Te Pūkenga.</a:t>
            </a:r>
          </a:p>
          <a:p>
            <a:endParaRPr lang="en-US" sz="1800" dirty="0"/>
          </a:p>
          <a:p>
            <a:r>
              <a:rPr lang="en-US" sz="1800" dirty="0"/>
              <a:t>After receiving a number of prototypes from Taura-Here from the LTAG (Learning and Teaching Advisory Group), we decided to work with representatives from this group to review and refine the guiding principles from all the prototypes that </a:t>
            </a:r>
            <a:r>
              <a:rPr lang="en-US" sz="1800" dirty="0" err="1"/>
              <a:t>centred</a:t>
            </a:r>
            <a:r>
              <a:rPr lang="en-US" sz="1800" dirty="0"/>
              <a:t> on capability development. </a:t>
            </a:r>
          </a:p>
          <a:p>
            <a:endParaRPr lang="en-US" sz="1800" dirty="0"/>
          </a:p>
          <a:p>
            <a:r>
              <a:rPr lang="en-US" sz="1800" dirty="0"/>
              <a:t>Historically over 60% of our </a:t>
            </a:r>
            <a:r>
              <a:rPr lang="en-US" sz="1800" dirty="0" err="1"/>
              <a:t>ākonga</a:t>
            </a:r>
            <a:r>
              <a:rPr lang="en-US" sz="1800" dirty="0"/>
              <a:t> are work-based, so it was a priority to bring together capability experts from WBL subsidiaries too.</a:t>
            </a:r>
          </a:p>
        </p:txBody>
      </p:sp>
    </p:spTree>
    <p:extLst>
      <p:ext uri="{BB962C8B-B14F-4D97-AF65-F5344CB8AC3E}">
        <p14:creationId xmlns:p14="http://schemas.microsoft.com/office/powerpoint/2010/main" val="1118909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B7F0-5223-5DDF-B86A-E6CBC977441E}"/>
              </a:ext>
            </a:extLst>
          </p:cNvPr>
          <p:cNvSpPr>
            <a:spLocks noGrp="1"/>
          </p:cNvSpPr>
          <p:nvPr>
            <p:ph type="title"/>
          </p:nvPr>
        </p:nvSpPr>
        <p:spPr>
          <a:xfrm>
            <a:off x="606742" y="339501"/>
            <a:ext cx="10978515" cy="590400"/>
          </a:xfrm>
        </p:spPr>
        <p:txBody>
          <a:bodyPr/>
          <a:lstStyle/>
          <a:p>
            <a:r>
              <a:rPr lang="mi-NZ" dirty="0"/>
              <a:t>Wānanga</a:t>
            </a:r>
            <a:endParaRPr lang="en-NZ" dirty="0"/>
          </a:p>
        </p:txBody>
      </p:sp>
      <p:sp>
        <p:nvSpPr>
          <p:cNvPr id="3" name="TextBox 2">
            <a:extLst>
              <a:ext uri="{FF2B5EF4-FFF2-40B4-BE49-F238E27FC236}">
                <a16:creationId xmlns:a16="http://schemas.microsoft.com/office/drawing/2014/main" id="{500D3644-3BE2-C710-DDFE-34CDDE8EF736}"/>
              </a:ext>
            </a:extLst>
          </p:cNvPr>
          <p:cNvSpPr txBox="1"/>
          <p:nvPr/>
        </p:nvSpPr>
        <p:spPr>
          <a:xfrm>
            <a:off x="609917" y="1250302"/>
            <a:ext cx="5772221" cy="3970318"/>
          </a:xfrm>
          <a:prstGeom prst="rect">
            <a:avLst/>
          </a:prstGeom>
          <a:noFill/>
        </p:spPr>
        <p:txBody>
          <a:bodyPr wrap="square" rtlCol="0">
            <a:spAutoFit/>
          </a:bodyPr>
          <a:lstStyle/>
          <a:p>
            <a:r>
              <a:rPr lang="en-US" sz="1800" dirty="0"/>
              <a:t>Members of the </a:t>
            </a:r>
            <a:r>
              <a:rPr lang="en-US" sz="1800" dirty="0" err="1"/>
              <a:t>Ako</a:t>
            </a:r>
            <a:r>
              <a:rPr lang="en-US" sz="1800" dirty="0"/>
              <a:t> Framework steering group held a one-day wānanga in Wellington on Thursday July 7, 2022. </a:t>
            </a:r>
          </a:p>
          <a:p>
            <a:endParaRPr lang="en-US" sz="1800" dirty="0"/>
          </a:p>
          <a:p>
            <a:r>
              <a:rPr lang="en-US" sz="1800" dirty="0"/>
              <a:t>The priority was </a:t>
            </a:r>
            <a:r>
              <a:rPr lang="en-US" sz="1800" dirty="0" err="1"/>
              <a:t>whakawhanaungatanga</a:t>
            </a:r>
            <a:r>
              <a:rPr lang="en-US" sz="1800" dirty="0"/>
              <a:t> and understanding how our mahi linked together, and our </a:t>
            </a:r>
            <a:r>
              <a:rPr lang="en-US" sz="1800" dirty="0" err="1"/>
              <a:t>kaupapa</a:t>
            </a:r>
            <a:r>
              <a:rPr lang="en-US" sz="1800" dirty="0"/>
              <a:t> was to:</a:t>
            </a:r>
          </a:p>
          <a:p>
            <a:r>
              <a:rPr lang="en-US" sz="1800" dirty="0"/>
              <a:t> </a:t>
            </a:r>
          </a:p>
          <a:p>
            <a:pPr marL="285750" indent="-285750">
              <a:buFont typeface="Arial" panose="020B0604020202020204" pitchFamily="34" charset="0"/>
              <a:buChar char="•"/>
            </a:pPr>
            <a:r>
              <a:rPr lang="en-US" sz="1800" dirty="0"/>
              <a:t>review and refine the initial draft list of guiding principles (tikanga) for Kaiako capability development across Te Pūkenga </a:t>
            </a:r>
          </a:p>
          <a:p>
            <a:endParaRPr lang="en-US" sz="1800" dirty="0"/>
          </a:p>
          <a:p>
            <a:pPr marL="285750" indent="-285750">
              <a:buFont typeface="Arial" panose="020B0604020202020204" pitchFamily="34" charset="0"/>
              <a:buChar char="•"/>
            </a:pPr>
            <a:r>
              <a:rPr lang="en-US" sz="1800" dirty="0"/>
              <a:t>share examples of </a:t>
            </a:r>
            <a:r>
              <a:rPr lang="en-US" sz="1800" dirty="0" err="1"/>
              <a:t>ako</a:t>
            </a:r>
            <a:r>
              <a:rPr lang="en-US" sz="1800" dirty="0"/>
              <a:t> best practices from across the network: on campus, work-based, distance.</a:t>
            </a:r>
          </a:p>
          <a:p>
            <a:r>
              <a:rPr lang="en-US" sz="1800" dirty="0"/>
              <a:t> </a:t>
            </a:r>
          </a:p>
          <a:p>
            <a:endParaRPr lang="en-US" sz="1800" dirty="0"/>
          </a:p>
        </p:txBody>
      </p:sp>
      <p:pic>
        <p:nvPicPr>
          <p:cNvPr id="7" name="Picture 2" descr="A group of people sitting at tables&#10;&#10;Description automatically generated with medium confidence">
            <a:extLst>
              <a:ext uri="{FF2B5EF4-FFF2-40B4-BE49-F238E27FC236}">
                <a16:creationId xmlns:a16="http://schemas.microsoft.com/office/drawing/2014/main" id="{D4DF4AD9-7A2F-6735-8189-FAD44928E8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57" r="13824" b="4"/>
          <a:stretch/>
        </p:blipFill>
        <p:spPr bwMode="auto">
          <a:xfrm>
            <a:off x="9176138" y="1250302"/>
            <a:ext cx="2685705" cy="37571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4" descr="A person standing in front of a projector screen&#10;&#10;Description automatically generated">
            <a:extLst>
              <a:ext uri="{FF2B5EF4-FFF2-40B4-BE49-F238E27FC236}">
                <a16:creationId xmlns:a16="http://schemas.microsoft.com/office/drawing/2014/main" id="{423A639C-49E6-650A-78BD-9858B94423B1}"/>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413" r="4275" b="-1"/>
          <a:stretch/>
        </p:blipFill>
        <p:spPr>
          <a:xfrm>
            <a:off x="6382138" y="1250324"/>
            <a:ext cx="2685705" cy="3757109"/>
          </a:xfrm>
          <a:prstGeom prst="rect">
            <a:avLst/>
          </a:prstGeom>
        </p:spPr>
      </p:pic>
    </p:spTree>
    <p:extLst>
      <p:ext uri="{BB962C8B-B14F-4D97-AF65-F5344CB8AC3E}">
        <p14:creationId xmlns:p14="http://schemas.microsoft.com/office/powerpoint/2010/main" val="4198948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B7F0-5223-5DDF-B86A-E6CBC977441E}"/>
              </a:ext>
            </a:extLst>
          </p:cNvPr>
          <p:cNvSpPr>
            <a:spLocks noGrp="1"/>
          </p:cNvSpPr>
          <p:nvPr>
            <p:ph type="title"/>
          </p:nvPr>
        </p:nvSpPr>
        <p:spPr>
          <a:xfrm>
            <a:off x="606742" y="339501"/>
            <a:ext cx="10978515" cy="590400"/>
          </a:xfrm>
        </p:spPr>
        <p:txBody>
          <a:bodyPr/>
          <a:lstStyle/>
          <a:p>
            <a:r>
              <a:rPr lang="mi-NZ" dirty="0"/>
              <a:t>Wānanga insights</a:t>
            </a:r>
            <a:endParaRPr lang="en-NZ" dirty="0"/>
          </a:p>
        </p:txBody>
      </p:sp>
      <p:sp>
        <p:nvSpPr>
          <p:cNvPr id="3" name="TextBox 2">
            <a:extLst>
              <a:ext uri="{FF2B5EF4-FFF2-40B4-BE49-F238E27FC236}">
                <a16:creationId xmlns:a16="http://schemas.microsoft.com/office/drawing/2014/main" id="{500D3644-3BE2-C710-DDFE-34CDDE8EF736}"/>
              </a:ext>
            </a:extLst>
          </p:cNvPr>
          <p:cNvSpPr txBox="1"/>
          <p:nvPr/>
        </p:nvSpPr>
        <p:spPr>
          <a:xfrm>
            <a:off x="609917" y="1250302"/>
            <a:ext cx="5772221" cy="3416320"/>
          </a:xfrm>
          <a:prstGeom prst="rect">
            <a:avLst/>
          </a:prstGeom>
          <a:noFill/>
        </p:spPr>
        <p:txBody>
          <a:bodyPr wrap="square" rtlCol="0">
            <a:spAutoFit/>
          </a:bodyPr>
          <a:lstStyle/>
          <a:p>
            <a:r>
              <a:rPr lang="en-US" sz="1800" dirty="0"/>
              <a:t>We hoped these examples of </a:t>
            </a:r>
            <a:r>
              <a:rPr lang="en-US" sz="1800" dirty="0" err="1"/>
              <a:t>ako</a:t>
            </a:r>
            <a:r>
              <a:rPr lang="en-US" sz="1800" dirty="0"/>
              <a:t> would feed into the development of key capabilities required for what we might see, hear in the future at Te Pūkenga. We believed if we could gather examples of great </a:t>
            </a:r>
            <a:r>
              <a:rPr lang="en-US" sz="1800" dirty="0" err="1"/>
              <a:t>ako</a:t>
            </a:r>
            <a:r>
              <a:rPr lang="en-US" sz="1800" dirty="0"/>
              <a:t>, we could start building a capability framework. </a:t>
            </a:r>
          </a:p>
          <a:p>
            <a:endParaRPr lang="en-US" sz="1800" dirty="0"/>
          </a:p>
          <a:p>
            <a:r>
              <a:rPr lang="en-US" sz="1800" dirty="0"/>
              <a:t>We also provided the opportunity for three capability teams to introduce ‘how’ (kawa) they supported capability development in their context. Insights were gained from Unitec, BCITO and UCOL.</a:t>
            </a:r>
          </a:p>
          <a:p>
            <a:r>
              <a:rPr lang="en-US" sz="1800" dirty="0"/>
              <a:t> </a:t>
            </a:r>
          </a:p>
          <a:p>
            <a:endParaRPr lang="en-US" sz="1800" dirty="0"/>
          </a:p>
        </p:txBody>
      </p:sp>
      <p:pic>
        <p:nvPicPr>
          <p:cNvPr id="8" name="Picture 7" descr="Text, letter&#10;&#10;Description automatically generated">
            <a:extLst>
              <a:ext uri="{FF2B5EF4-FFF2-40B4-BE49-F238E27FC236}">
                <a16:creationId xmlns:a16="http://schemas.microsoft.com/office/drawing/2014/main" id="{BDCFF5D5-E2D0-A610-A385-783170F56590}"/>
              </a:ext>
            </a:extLst>
          </p:cNvPr>
          <p:cNvPicPr>
            <a:picLocks noChangeAspect="1"/>
          </p:cNvPicPr>
          <p:nvPr/>
        </p:nvPicPr>
        <p:blipFill rotWithShape="1">
          <a:blip r:embed="rId3">
            <a:extLst>
              <a:ext uri="{28A0092B-C50C-407E-A947-70E740481C1C}">
                <a14:useLocalDpi xmlns:a14="http://schemas.microsoft.com/office/drawing/2010/main" val="0"/>
              </a:ext>
            </a:extLst>
          </a:blip>
          <a:srcRect l="2723" r="1965" b="-1"/>
          <a:stretch/>
        </p:blipFill>
        <p:spPr>
          <a:xfrm>
            <a:off x="6382138" y="1142114"/>
            <a:ext cx="2685722" cy="3757131"/>
          </a:xfrm>
          <a:prstGeom prst="rect">
            <a:avLst/>
          </a:prstGeom>
        </p:spPr>
      </p:pic>
      <p:pic>
        <p:nvPicPr>
          <p:cNvPr id="4" name="Picture 3" descr="Table&#10;&#10;Description automatically generated with medium confidence">
            <a:extLst>
              <a:ext uri="{FF2B5EF4-FFF2-40B4-BE49-F238E27FC236}">
                <a16:creationId xmlns:a16="http://schemas.microsoft.com/office/drawing/2014/main" id="{BE008684-BB63-B8DB-254F-E593B541874F}"/>
              </a:ext>
            </a:extLst>
          </p:cNvPr>
          <p:cNvPicPr>
            <a:picLocks noChangeAspect="1"/>
          </p:cNvPicPr>
          <p:nvPr/>
        </p:nvPicPr>
        <p:blipFill rotWithShape="1">
          <a:blip r:embed="rId4"/>
          <a:srcRect l="32124" r="28561"/>
          <a:stretch/>
        </p:blipFill>
        <p:spPr>
          <a:xfrm>
            <a:off x="9163077" y="1142057"/>
            <a:ext cx="2685706" cy="3757188"/>
          </a:xfrm>
          <a:prstGeom prst="rect">
            <a:avLst/>
          </a:prstGeom>
        </p:spPr>
      </p:pic>
    </p:spTree>
    <p:extLst>
      <p:ext uri="{BB962C8B-B14F-4D97-AF65-F5344CB8AC3E}">
        <p14:creationId xmlns:p14="http://schemas.microsoft.com/office/powerpoint/2010/main" val="1004188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B7E95-61DE-4C47-9CC3-5506E2690170}"/>
              </a:ext>
            </a:extLst>
          </p:cNvPr>
          <p:cNvSpPr>
            <a:spLocks noGrp="1"/>
          </p:cNvSpPr>
          <p:nvPr>
            <p:ph type="title"/>
          </p:nvPr>
        </p:nvSpPr>
        <p:spPr>
          <a:xfrm>
            <a:off x="634702" y="317337"/>
            <a:ext cx="11557298" cy="520863"/>
          </a:xfrm>
        </p:spPr>
        <p:txBody>
          <a:bodyPr>
            <a:normAutofit fontScale="90000"/>
          </a:bodyPr>
          <a:lstStyle/>
          <a:p>
            <a:pPr marL="533400" indent="-533400"/>
            <a:r>
              <a:rPr lang="en-US" dirty="0"/>
              <a:t>DRAFT Capability Tikanga (</a:t>
            </a:r>
            <a:r>
              <a:rPr lang="en-NZ" dirty="0">
                <a:solidFill>
                  <a:schemeClr val="tx1"/>
                </a:solidFill>
              </a:rPr>
              <a:t>guiding procedures)</a:t>
            </a: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54DF9F5-32BD-008C-3BBE-7D8467E1D9D9}"/>
                  </a:ext>
                </a:extLst>
              </p14:cNvPr>
              <p14:cNvContentPartPr/>
              <p14:nvPr/>
            </p14:nvContentPartPr>
            <p14:xfrm>
              <a:off x="7476395" y="1506071"/>
              <a:ext cx="360" cy="360"/>
            </p14:xfrm>
          </p:contentPart>
        </mc:Choice>
        <mc:Fallback xmlns="">
          <p:pic>
            <p:nvPicPr>
              <p:cNvPr id="4" name="Ink 3">
                <a:extLst>
                  <a:ext uri="{FF2B5EF4-FFF2-40B4-BE49-F238E27FC236}">
                    <a16:creationId xmlns:a16="http://schemas.microsoft.com/office/drawing/2014/main" id="{354DF9F5-32BD-008C-3BBE-7D8467E1D9D9}"/>
                  </a:ext>
                </a:extLst>
              </p:cNvPr>
              <p:cNvPicPr/>
              <p:nvPr/>
            </p:nvPicPr>
            <p:blipFill>
              <a:blip r:embed="rId4"/>
              <a:stretch>
                <a:fillRect/>
              </a:stretch>
            </p:blipFill>
            <p:spPr>
              <a:xfrm>
                <a:off x="7467395" y="1497071"/>
                <a:ext cx="18000" cy="18000"/>
              </a:xfrm>
              <a:prstGeom prst="rect">
                <a:avLst/>
              </a:prstGeom>
            </p:spPr>
          </p:pic>
        </mc:Fallback>
      </mc:AlternateContent>
      <p:sp>
        <p:nvSpPr>
          <p:cNvPr id="8" name="TextBox 7">
            <a:extLst>
              <a:ext uri="{FF2B5EF4-FFF2-40B4-BE49-F238E27FC236}">
                <a16:creationId xmlns:a16="http://schemas.microsoft.com/office/drawing/2014/main" id="{1BE62661-851C-BDF3-37AD-2D08C4BAFE4C}"/>
              </a:ext>
            </a:extLst>
          </p:cNvPr>
          <p:cNvSpPr txBox="1"/>
          <p:nvPr/>
        </p:nvSpPr>
        <p:spPr>
          <a:xfrm>
            <a:off x="4691920" y="6255871"/>
            <a:ext cx="6102350"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sz="1800" dirty="0"/>
              <a:t>After our wānanga, we refined the high-level principles </a:t>
            </a:r>
            <a:r>
              <a:rPr lang="mi-NZ" sz="1800" b="1" dirty="0"/>
              <a:t>(tikanga) </a:t>
            </a:r>
            <a:r>
              <a:rPr lang="mi-NZ" sz="1800" b="0" dirty="0"/>
              <a:t>to create the second iteration. We then went back to members of the wānanga group for further feedback at an online hui.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mi-NZ" sz="18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mi-NZ" sz="1800" b="0" dirty="0"/>
              <a:t>The high level principles were further refined at an ADI hui at Manukau Institute of Technology. This was our third iteration.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mi-NZ" b="0" dirty="0"/>
          </a:p>
        </p:txBody>
      </p:sp>
      <p:sp>
        <p:nvSpPr>
          <p:cNvPr id="9" name="TextBox 8">
            <a:extLst>
              <a:ext uri="{FF2B5EF4-FFF2-40B4-BE49-F238E27FC236}">
                <a16:creationId xmlns:a16="http://schemas.microsoft.com/office/drawing/2014/main" id="{6840EBDE-ED96-E0C9-5EAF-E5E15B594066}"/>
              </a:ext>
            </a:extLst>
          </p:cNvPr>
          <p:cNvSpPr txBox="1"/>
          <p:nvPr/>
        </p:nvSpPr>
        <p:spPr>
          <a:xfrm>
            <a:off x="609917" y="1250302"/>
            <a:ext cx="5772221" cy="5078313"/>
          </a:xfrm>
          <a:prstGeom prst="rect">
            <a:avLst/>
          </a:prstGeom>
          <a:noFill/>
        </p:spPr>
        <p:txBody>
          <a:bodyPr wrap="square" rtlCol="0">
            <a:spAutoFit/>
          </a:bodyPr>
          <a:lstStyle/>
          <a:p>
            <a:r>
              <a:rPr lang="en-US" sz="1800" dirty="0"/>
              <a:t>After our wānanga, we refined the high-level principles (tikanga) to create the second iteration. We then went back to members of the wānanga group for further feedback at an online hui. </a:t>
            </a:r>
          </a:p>
          <a:p>
            <a:endParaRPr lang="en-US" sz="1800" dirty="0"/>
          </a:p>
          <a:p>
            <a:r>
              <a:rPr lang="en-US" sz="1800" dirty="0"/>
              <a:t>The high level principles were further refined at an ADI hui at Manukau Institute of Technology. This was our third iteration. </a:t>
            </a:r>
          </a:p>
          <a:p>
            <a:endParaRPr lang="en-US" dirty="0"/>
          </a:p>
          <a:p>
            <a:r>
              <a:rPr lang="en-US" sz="1800" dirty="0"/>
              <a:t>Further feedback from various groups has led to our fourth iteration of the high level principles (tikanga) for capability development across Te Pūkenga.</a:t>
            </a:r>
          </a:p>
          <a:p>
            <a:r>
              <a:rPr lang="en-US" sz="1800" dirty="0"/>
              <a:t> </a:t>
            </a:r>
          </a:p>
          <a:p>
            <a:r>
              <a:rPr lang="en-US" sz="1800" dirty="0"/>
              <a:t>This iteration will now go out to the </a:t>
            </a:r>
            <a:r>
              <a:rPr lang="en-US" sz="1800" dirty="0" err="1"/>
              <a:t>Ako</a:t>
            </a:r>
            <a:r>
              <a:rPr lang="en-US" sz="1800" dirty="0"/>
              <a:t> Framework for wider consultation and feedback. </a:t>
            </a:r>
          </a:p>
          <a:p>
            <a:endParaRPr lang="en-US" sz="1800" dirty="0"/>
          </a:p>
          <a:p>
            <a:r>
              <a:rPr lang="en-US" sz="1800" dirty="0"/>
              <a:t> </a:t>
            </a:r>
          </a:p>
          <a:p>
            <a:endParaRPr lang="en-US" sz="1800" dirty="0"/>
          </a:p>
        </p:txBody>
      </p:sp>
      <p:pic>
        <p:nvPicPr>
          <p:cNvPr id="10" name="Content Placeholder 6">
            <a:extLst>
              <a:ext uri="{FF2B5EF4-FFF2-40B4-BE49-F238E27FC236}">
                <a16:creationId xmlns:a16="http://schemas.microsoft.com/office/drawing/2014/main" id="{A94DEECA-47F3-62CC-E29C-9A468B3F87A6}"/>
              </a:ext>
            </a:extLst>
          </p:cNvPr>
          <p:cNvPicPr>
            <a:picLocks noGrp="1" noChangeAspect="1"/>
          </p:cNvPicPr>
          <p:nvPr>
            <p:ph idx="1"/>
          </p:nvPr>
        </p:nvPicPr>
        <p:blipFill rotWithShape="1">
          <a:blip r:embed="rId5"/>
          <a:srcRect r="50029"/>
          <a:stretch/>
        </p:blipFill>
        <p:spPr>
          <a:xfrm>
            <a:off x="6985000" y="1043204"/>
            <a:ext cx="4201323" cy="2565460"/>
          </a:xfrm>
        </p:spPr>
      </p:pic>
    </p:spTree>
    <p:extLst>
      <p:ext uri="{BB962C8B-B14F-4D97-AF65-F5344CB8AC3E}">
        <p14:creationId xmlns:p14="http://schemas.microsoft.com/office/powerpoint/2010/main" val="3001167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7820</TotalTime>
  <Words>913</Words>
  <Application>Microsoft Macintosh PowerPoint</Application>
  <PresentationFormat>Widescreen</PresentationFormat>
  <Paragraphs>103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Office Theme</vt:lpstr>
      <vt:lpstr>The Te Rito reports and personas</vt:lpstr>
      <vt:lpstr> Ako Framework ideas</vt:lpstr>
      <vt:lpstr>Taura-Here and the Ako Framework prototypes</vt:lpstr>
      <vt:lpstr>Prototype sorting into ‘buckets’</vt:lpstr>
      <vt:lpstr>Guiding principles</vt:lpstr>
      <vt:lpstr>Working with capability experts</vt:lpstr>
      <vt:lpstr>Wānanga</vt:lpstr>
      <vt:lpstr>Wānanga insights</vt:lpstr>
      <vt:lpstr>DRAFT Capability Tikanga (guiding procedures)</vt:lpstr>
      <vt:lpstr>Feedback</vt:lpstr>
      <vt:lpstr>DRAFT Tool to support Ako capability discussions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dc:title>
  <dc:creator>Jacqueline Messam</dc:creator>
  <cp:lastModifiedBy>Phoebe Skerritt</cp:lastModifiedBy>
  <cp:revision>4</cp:revision>
  <dcterms:created xsi:type="dcterms:W3CDTF">2022-06-14T00:31:05Z</dcterms:created>
  <dcterms:modified xsi:type="dcterms:W3CDTF">2022-09-26T21:44:45Z</dcterms:modified>
</cp:coreProperties>
</file>